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89" r:id="rId2"/>
    <p:sldId id="256" r:id="rId3"/>
    <p:sldId id="271" r:id="rId4"/>
    <p:sldId id="283" r:id="rId5"/>
    <p:sldId id="284" r:id="rId6"/>
    <p:sldId id="285" r:id="rId7"/>
    <p:sldId id="287" r:id="rId8"/>
    <p:sldId id="282" r:id="rId9"/>
    <p:sldId id="288" r:id="rId10"/>
    <p:sldId id="286" r:id="rId11"/>
    <p:sldId id="258" r:id="rId12"/>
    <p:sldId id="257" r:id="rId13"/>
    <p:sldId id="275" r:id="rId14"/>
    <p:sldId id="274" r:id="rId15"/>
    <p:sldId id="273" r:id="rId16"/>
    <p:sldId id="259" r:id="rId17"/>
    <p:sldId id="260" r:id="rId18"/>
    <p:sldId id="277" r:id="rId19"/>
    <p:sldId id="276" r:id="rId20"/>
    <p:sldId id="261" r:id="rId21"/>
    <p:sldId id="262" r:id="rId22"/>
    <p:sldId id="264" r:id="rId23"/>
    <p:sldId id="265" r:id="rId24"/>
    <p:sldId id="266" r:id="rId25"/>
    <p:sldId id="278" r:id="rId26"/>
    <p:sldId id="279" r:id="rId27"/>
    <p:sldId id="267" r:id="rId28"/>
    <p:sldId id="268" r:id="rId29"/>
    <p:sldId id="269" r:id="rId30"/>
    <p:sldId id="270" r:id="rId31"/>
    <p:sldId id="281" r:id="rId32"/>
    <p:sldId id="280"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257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4107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382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850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1991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8143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8796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396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93903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7236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619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92341634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thebestbrainpossible.com/mindful-uncomfortable-thoughts-emo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thebestbrainpossible.com/how-to-help-depression-by-healing-your-limbic-syste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bestbrainpossible.com/the-meaning-of-mindfulness-2/" TargetMode="External"/><Relationship Id="rId2" Type="http://schemas.openxmlformats.org/officeDocument/2006/relationships/hyperlink" Target="https://www.thebestbrainpossible.com/mindfulness-brain-prefrontal-cortex-emo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hebestbrainpossible.com/why-slow-breathing-is-the-fastest-way-to-calm-your-brain-and-bod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C134-F6F1-50CC-C3C8-7FEA657379BF}"/>
              </a:ext>
            </a:extLst>
          </p:cNvPr>
          <p:cNvSpPr>
            <a:spLocks noGrp="1"/>
          </p:cNvSpPr>
          <p:nvPr>
            <p:ph type="title"/>
          </p:nvPr>
        </p:nvSpPr>
        <p:spPr/>
        <p:txBody>
          <a:bodyPr/>
          <a:lstStyle/>
          <a:p>
            <a:r>
              <a:rPr lang="en-US" dirty="0"/>
              <a:t>We have talked about</a:t>
            </a:r>
          </a:p>
        </p:txBody>
      </p:sp>
      <p:sp>
        <p:nvSpPr>
          <p:cNvPr id="3" name="Content Placeholder 2">
            <a:extLst>
              <a:ext uri="{FF2B5EF4-FFF2-40B4-BE49-F238E27FC236}">
                <a16:creationId xmlns:a16="http://schemas.microsoft.com/office/drawing/2014/main" id="{A906DAE1-9C93-3F21-CAA1-DBD489A699F3}"/>
              </a:ext>
            </a:extLst>
          </p:cNvPr>
          <p:cNvSpPr>
            <a:spLocks noGrp="1"/>
          </p:cNvSpPr>
          <p:nvPr>
            <p:ph idx="1"/>
          </p:nvPr>
        </p:nvSpPr>
        <p:spPr/>
        <p:txBody>
          <a:bodyPr/>
          <a:lstStyle/>
          <a:p>
            <a:r>
              <a:rPr lang="en-US" dirty="0"/>
              <a:t>Go Kits</a:t>
            </a:r>
          </a:p>
          <a:p>
            <a:r>
              <a:rPr lang="en-US" dirty="0"/>
              <a:t>72 hour kits</a:t>
            </a:r>
          </a:p>
          <a:p>
            <a:r>
              <a:rPr lang="en-US" dirty="0"/>
              <a:t>Emergency Forms</a:t>
            </a:r>
          </a:p>
          <a:p>
            <a:r>
              <a:rPr lang="en-US" dirty="0"/>
              <a:t>Protocol</a:t>
            </a:r>
          </a:p>
          <a:p>
            <a:r>
              <a:rPr lang="en-US" dirty="0"/>
              <a:t>Keeping your radio equipment ready</a:t>
            </a:r>
          </a:p>
          <a:p>
            <a:pPr marL="0" indent="0">
              <a:buNone/>
            </a:pPr>
            <a:endParaRPr lang="en-US" dirty="0"/>
          </a:p>
          <a:p>
            <a:r>
              <a:rPr lang="en-US" dirty="0"/>
              <a:t>Now, we are going to talk about….</a:t>
            </a:r>
          </a:p>
        </p:txBody>
      </p:sp>
    </p:spTree>
    <p:extLst>
      <p:ext uri="{BB962C8B-B14F-4D97-AF65-F5344CB8AC3E}">
        <p14:creationId xmlns:p14="http://schemas.microsoft.com/office/powerpoint/2010/main" val="331750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A786-6A06-969A-FCD8-3CC21CB110F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BE8FCEF-8596-A762-A155-92F562831E52}"/>
              </a:ext>
            </a:extLst>
          </p:cNvPr>
          <p:cNvSpPr>
            <a:spLocks noGrp="1"/>
          </p:cNvSpPr>
          <p:nvPr>
            <p:ph idx="1"/>
          </p:nvPr>
        </p:nvSpPr>
        <p:spPr/>
        <p:txBody>
          <a:bodyPr/>
          <a:lstStyle/>
          <a:p>
            <a:r>
              <a:rPr lang="en-US" dirty="0"/>
              <a:t>The situation then becomes a </a:t>
            </a:r>
            <a:r>
              <a:rPr lang="en-US" dirty="0">
                <a:hlinkClick r:id="rId2"/>
              </a:rPr>
              <a:t>tool with which to work for your growth and learning.</a:t>
            </a:r>
            <a:r>
              <a:rPr lang="en-US" dirty="0"/>
              <a:t> This choice builds and reinforces the anti-anxiety pathways in your brain and calms the amygdala.</a:t>
            </a:r>
          </a:p>
          <a:p>
            <a:endParaRPr lang="en-US" dirty="0"/>
          </a:p>
        </p:txBody>
      </p:sp>
    </p:spTree>
    <p:extLst>
      <p:ext uri="{BB962C8B-B14F-4D97-AF65-F5344CB8AC3E}">
        <p14:creationId xmlns:p14="http://schemas.microsoft.com/office/powerpoint/2010/main" val="345505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D5DA-737F-F519-84C5-427A9040179F}"/>
              </a:ext>
            </a:extLst>
          </p:cNvPr>
          <p:cNvSpPr>
            <a:spLocks noGrp="1"/>
          </p:cNvSpPr>
          <p:nvPr>
            <p:ph type="title"/>
          </p:nvPr>
        </p:nvSpPr>
        <p:spPr/>
        <p:txBody>
          <a:bodyPr/>
          <a:lstStyle/>
          <a:p>
            <a:r>
              <a:rPr lang="en-US" dirty="0"/>
              <a:t>What would be your first response to….</a:t>
            </a:r>
          </a:p>
        </p:txBody>
      </p:sp>
      <p:sp>
        <p:nvSpPr>
          <p:cNvPr id="3" name="Content Placeholder 2">
            <a:extLst>
              <a:ext uri="{FF2B5EF4-FFF2-40B4-BE49-F238E27FC236}">
                <a16:creationId xmlns:a16="http://schemas.microsoft.com/office/drawing/2014/main" id="{95092B8B-1208-8ACF-5F3D-B65BDE936A8E}"/>
              </a:ext>
            </a:extLst>
          </p:cNvPr>
          <p:cNvSpPr>
            <a:spLocks noGrp="1"/>
          </p:cNvSpPr>
          <p:nvPr>
            <p:ph idx="1"/>
          </p:nvPr>
        </p:nvSpPr>
        <p:spPr/>
        <p:txBody>
          <a:bodyPr/>
          <a:lstStyle/>
          <a:p>
            <a:r>
              <a:rPr lang="en-US" dirty="0"/>
              <a:t>We just had an earthquake!  </a:t>
            </a:r>
          </a:p>
          <a:p>
            <a:r>
              <a:rPr lang="en-US" dirty="0"/>
              <a:t>There is a fire in your building!</a:t>
            </a:r>
          </a:p>
          <a:p>
            <a:r>
              <a:rPr lang="en-US" dirty="0"/>
              <a:t>Lightning just struck the building next to you!</a:t>
            </a:r>
          </a:p>
          <a:p>
            <a:r>
              <a:rPr lang="en-US" dirty="0"/>
              <a:t>High winds just toppled a tree onto your home!</a:t>
            </a:r>
          </a:p>
          <a:p>
            <a:r>
              <a:rPr lang="en-US" dirty="0"/>
              <a:t>Someone just collapsed beside you!</a:t>
            </a:r>
          </a:p>
          <a:p>
            <a:r>
              <a:rPr lang="en-US" dirty="0"/>
              <a:t>You find yourself in a life-threatening situation!</a:t>
            </a:r>
          </a:p>
          <a:p>
            <a:pPr marL="0" indent="0">
              <a:buNone/>
            </a:pPr>
            <a:endParaRPr lang="en-US" dirty="0"/>
          </a:p>
        </p:txBody>
      </p:sp>
    </p:spTree>
    <p:extLst>
      <p:ext uri="{BB962C8B-B14F-4D97-AF65-F5344CB8AC3E}">
        <p14:creationId xmlns:p14="http://schemas.microsoft.com/office/powerpoint/2010/main" val="360821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362F-B4D9-CEB2-2F20-D50A63139B39}"/>
              </a:ext>
            </a:extLst>
          </p:cNvPr>
          <p:cNvSpPr>
            <a:spLocks noGrp="1"/>
          </p:cNvSpPr>
          <p:nvPr>
            <p:ph type="title"/>
          </p:nvPr>
        </p:nvSpPr>
        <p:spPr/>
        <p:txBody>
          <a:bodyPr/>
          <a:lstStyle/>
          <a:p>
            <a:r>
              <a:rPr lang="en-US" dirty="0"/>
              <a:t>What do you do?</a:t>
            </a:r>
          </a:p>
        </p:txBody>
      </p:sp>
      <p:pic>
        <p:nvPicPr>
          <p:cNvPr id="5" name="Content Placeholder 4" descr="Icon&#10;&#10;Description automatically generated">
            <a:extLst>
              <a:ext uri="{FF2B5EF4-FFF2-40B4-BE49-F238E27FC236}">
                <a16:creationId xmlns:a16="http://schemas.microsoft.com/office/drawing/2014/main" id="{77D5AE91-BBDE-C555-56BE-BC31C2DD7046}"/>
              </a:ext>
            </a:extLst>
          </p:cNvPr>
          <p:cNvPicPr>
            <a:picLocks noGrp="1" noChangeAspect="1"/>
          </p:cNvPicPr>
          <p:nvPr>
            <p:ph idx="1"/>
          </p:nvPr>
        </p:nvPicPr>
        <p:blipFill>
          <a:blip r:embed="rId2"/>
          <a:stretch>
            <a:fillRect/>
          </a:stretch>
        </p:blipFill>
        <p:spPr>
          <a:xfrm>
            <a:off x="4104860" y="2448683"/>
            <a:ext cx="3667539" cy="3667539"/>
          </a:xfrm>
        </p:spPr>
      </p:pic>
    </p:spTree>
    <p:extLst>
      <p:ext uri="{BB962C8B-B14F-4D97-AF65-F5344CB8AC3E}">
        <p14:creationId xmlns:p14="http://schemas.microsoft.com/office/powerpoint/2010/main" val="1214121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362F-B4D9-CEB2-2F20-D50A63139B39}"/>
              </a:ext>
            </a:extLst>
          </p:cNvPr>
          <p:cNvSpPr>
            <a:spLocks noGrp="1"/>
          </p:cNvSpPr>
          <p:nvPr>
            <p:ph type="title"/>
          </p:nvPr>
        </p:nvSpPr>
        <p:spPr/>
        <p:txBody>
          <a:bodyPr/>
          <a:lstStyle/>
          <a:p>
            <a:r>
              <a:rPr lang="en-US" dirty="0"/>
              <a:t>What do you do?</a:t>
            </a:r>
          </a:p>
        </p:txBody>
      </p:sp>
      <p:sp>
        <p:nvSpPr>
          <p:cNvPr id="3" name="Content Placeholder 2">
            <a:extLst>
              <a:ext uri="{FF2B5EF4-FFF2-40B4-BE49-F238E27FC236}">
                <a16:creationId xmlns:a16="http://schemas.microsoft.com/office/drawing/2014/main" id="{35FE39DB-6F18-18FA-8DD5-2EED94689CC7}"/>
              </a:ext>
            </a:extLst>
          </p:cNvPr>
          <p:cNvSpPr>
            <a:spLocks noGrp="1"/>
          </p:cNvSpPr>
          <p:nvPr>
            <p:ph idx="1"/>
          </p:nvPr>
        </p:nvSpPr>
        <p:spPr/>
        <p:txBody>
          <a:bodyPr>
            <a:normAutofit/>
          </a:bodyPr>
          <a:lstStyle/>
          <a:p>
            <a:pPr marL="0" indent="0">
              <a:buNone/>
            </a:pPr>
            <a:r>
              <a:rPr lang="en-US" sz="7200" dirty="0"/>
              <a:t>Well, that depends</a:t>
            </a:r>
          </a:p>
        </p:txBody>
      </p:sp>
    </p:spTree>
    <p:extLst>
      <p:ext uri="{BB962C8B-B14F-4D97-AF65-F5344CB8AC3E}">
        <p14:creationId xmlns:p14="http://schemas.microsoft.com/office/powerpoint/2010/main" val="142445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362F-B4D9-CEB2-2F20-D50A63139B39}"/>
              </a:ext>
            </a:extLst>
          </p:cNvPr>
          <p:cNvSpPr>
            <a:spLocks noGrp="1"/>
          </p:cNvSpPr>
          <p:nvPr>
            <p:ph type="title"/>
          </p:nvPr>
        </p:nvSpPr>
        <p:spPr/>
        <p:txBody>
          <a:bodyPr/>
          <a:lstStyle/>
          <a:p>
            <a:r>
              <a:rPr lang="en-US" dirty="0"/>
              <a:t>What do you do?</a:t>
            </a:r>
          </a:p>
        </p:txBody>
      </p:sp>
      <p:sp>
        <p:nvSpPr>
          <p:cNvPr id="3" name="Content Placeholder 2">
            <a:extLst>
              <a:ext uri="{FF2B5EF4-FFF2-40B4-BE49-F238E27FC236}">
                <a16:creationId xmlns:a16="http://schemas.microsoft.com/office/drawing/2014/main" id="{35FE39DB-6F18-18FA-8DD5-2EED94689CC7}"/>
              </a:ext>
            </a:extLst>
          </p:cNvPr>
          <p:cNvSpPr>
            <a:spLocks noGrp="1"/>
          </p:cNvSpPr>
          <p:nvPr>
            <p:ph idx="1"/>
          </p:nvPr>
        </p:nvSpPr>
        <p:spPr/>
        <p:txBody>
          <a:bodyPr/>
          <a:lstStyle/>
          <a:p>
            <a:r>
              <a:rPr lang="en-US" dirty="0"/>
              <a:t>Every one of us is at risk for these kinds of unexpected intrusions into our day-to-day lives. </a:t>
            </a:r>
          </a:p>
        </p:txBody>
      </p:sp>
    </p:spTree>
    <p:extLst>
      <p:ext uri="{BB962C8B-B14F-4D97-AF65-F5344CB8AC3E}">
        <p14:creationId xmlns:p14="http://schemas.microsoft.com/office/powerpoint/2010/main" val="298227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362F-B4D9-CEB2-2F20-D50A63139B39}"/>
              </a:ext>
            </a:extLst>
          </p:cNvPr>
          <p:cNvSpPr>
            <a:spLocks noGrp="1"/>
          </p:cNvSpPr>
          <p:nvPr>
            <p:ph type="title"/>
          </p:nvPr>
        </p:nvSpPr>
        <p:spPr/>
        <p:txBody>
          <a:bodyPr/>
          <a:lstStyle/>
          <a:p>
            <a:r>
              <a:rPr lang="en-US" dirty="0"/>
              <a:t>What do you do?</a:t>
            </a:r>
          </a:p>
        </p:txBody>
      </p:sp>
      <p:sp>
        <p:nvSpPr>
          <p:cNvPr id="3" name="Content Placeholder 2">
            <a:extLst>
              <a:ext uri="{FF2B5EF4-FFF2-40B4-BE49-F238E27FC236}">
                <a16:creationId xmlns:a16="http://schemas.microsoft.com/office/drawing/2014/main" id="{35FE39DB-6F18-18FA-8DD5-2EED94689CC7}"/>
              </a:ext>
            </a:extLst>
          </p:cNvPr>
          <p:cNvSpPr>
            <a:spLocks noGrp="1"/>
          </p:cNvSpPr>
          <p:nvPr>
            <p:ph idx="1"/>
          </p:nvPr>
        </p:nvSpPr>
        <p:spPr/>
        <p:txBody>
          <a:bodyPr/>
          <a:lstStyle/>
          <a:p>
            <a:r>
              <a:rPr lang="en-US" dirty="0"/>
              <a:t>Every one of us is at risk for these kinds of unexpected intrusions into our day-to-day lives. </a:t>
            </a:r>
          </a:p>
          <a:p>
            <a:r>
              <a:rPr lang="en-US" dirty="0"/>
              <a:t>What you do about it depends on whether or not you’re prepared – not just physically, but also mentally.</a:t>
            </a:r>
          </a:p>
        </p:txBody>
      </p:sp>
    </p:spTree>
    <p:extLst>
      <p:ext uri="{BB962C8B-B14F-4D97-AF65-F5344CB8AC3E}">
        <p14:creationId xmlns:p14="http://schemas.microsoft.com/office/powerpoint/2010/main" val="302087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F872-7357-18C1-71ED-86F1EF893EB2}"/>
              </a:ext>
            </a:extLst>
          </p:cNvPr>
          <p:cNvSpPr>
            <a:spLocks noGrp="1"/>
          </p:cNvSpPr>
          <p:nvPr>
            <p:ph type="title"/>
          </p:nvPr>
        </p:nvSpPr>
        <p:spPr/>
        <p:txBody>
          <a:bodyPr/>
          <a:lstStyle/>
          <a:p>
            <a:r>
              <a:rPr lang="en-US" dirty="0"/>
              <a:t>Some basics</a:t>
            </a:r>
          </a:p>
        </p:txBody>
      </p:sp>
      <p:sp>
        <p:nvSpPr>
          <p:cNvPr id="3" name="Content Placeholder 2">
            <a:extLst>
              <a:ext uri="{FF2B5EF4-FFF2-40B4-BE49-F238E27FC236}">
                <a16:creationId xmlns:a16="http://schemas.microsoft.com/office/drawing/2014/main" id="{EC9B05E0-D4DD-D9E0-7060-E7B70635C8E1}"/>
              </a:ext>
            </a:extLst>
          </p:cNvPr>
          <p:cNvSpPr>
            <a:spLocks noGrp="1"/>
          </p:cNvSpPr>
          <p:nvPr>
            <p:ph idx="1"/>
          </p:nvPr>
        </p:nvSpPr>
        <p:spPr/>
        <p:txBody>
          <a:bodyPr/>
          <a:lstStyle/>
          <a:p>
            <a:r>
              <a:rPr lang="en-US" dirty="0"/>
              <a:t>In any situation, some things are likely to be out of your control: How much damage will there be?  How big is the fire?  Are there injuries or deaths?  </a:t>
            </a:r>
          </a:p>
          <a:p>
            <a:r>
              <a:rPr lang="en-US" dirty="0"/>
              <a:t>Some things, however, are up to you.  Being aware of how you might react can go a long way toward making a bad situation better.</a:t>
            </a:r>
          </a:p>
        </p:txBody>
      </p:sp>
    </p:spTree>
    <p:extLst>
      <p:ext uri="{BB962C8B-B14F-4D97-AF65-F5344CB8AC3E}">
        <p14:creationId xmlns:p14="http://schemas.microsoft.com/office/powerpoint/2010/main" val="3713265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E064-E9CC-AFBA-F1F8-4C0AA1E17184}"/>
              </a:ext>
            </a:extLst>
          </p:cNvPr>
          <p:cNvSpPr>
            <a:spLocks noGrp="1"/>
          </p:cNvSpPr>
          <p:nvPr>
            <p:ph type="title"/>
          </p:nvPr>
        </p:nvSpPr>
        <p:spPr/>
        <p:txBody>
          <a:bodyPr/>
          <a:lstStyle/>
          <a:p>
            <a:r>
              <a:rPr lang="en-US" dirty="0"/>
              <a:t>Some basics</a:t>
            </a:r>
          </a:p>
        </p:txBody>
      </p:sp>
      <p:sp>
        <p:nvSpPr>
          <p:cNvPr id="3" name="Content Placeholder 2">
            <a:extLst>
              <a:ext uri="{FF2B5EF4-FFF2-40B4-BE49-F238E27FC236}">
                <a16:creationId xmlns:a16="http://schemas.microsoft.com/office/drawing/2014/main" id="{196EE792-01DF-6854-1B76-AEE5F6FB05A2}"/>
              </a:ext>
            </a:extLst>
          </p:cNvPr>
          <p:cNvSpPr>
            <a:spLocks noGrp="1"/>
          </p:cNvSpPr>
          <p:nvPr>
            <p:ph idx="1"/>
          </p:nvPr>
        </p:nvSpPr>
        <p:spPr/>
        <p:txBody>
          <a:bodyPr/>
          <a:lstStyle/>
          <a:p>
            <a:r>
              <a:rPr lang="en-US" dirty="0"/>
              <a:t>In a crisis, your brain is going to want to make decisions, and not always the best ones. </a:t>
            </a:r>
          </a:p>
        </p:txBody>
      </p:sp>
    </p:spTree>
    <p:extLst>
      <p:ext uri="{BB962C8B-B14F-4D97-AF65-F5344CB8AC3E}">
        <p14:creationId xmlns:p14="http://schemas.microsoft.com/office/powerpoint/2010/main" val="3989934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E064-E9CC-AFBA-F1F8-4C0AA1E17184}"/>
              </a:ext>
            </a:extLst>
          </p:cNvPr>
          <p:cNvSpPr>
            <a:spLocks noGrp="1"/>
          </p:cNvSpPr>
          <p:nvPr>
            <p:ph type="title"/>
          </p:nvPr>
        </p:nvSpPr>
        <p:spPr/>
        <p:txBody>
          <a:bodyPr/>
          <a:lstStyle/>
          <a:p>
            <a:r>
              <a:rPr lang="en-US" dirty="0"/>
              <a:t>Some basics</a:t>
            </a:r>
          </a:p>
        </p:txBody>
      </p:sp>
      <p:sp>
        <p:nvSpPr>
          <p:cNvPr id="3" name="Content Placeholder 2">
            <a:extLst>
              <a:ext uri="{FF2B5EF4-FFF2-40B4-BE49-F238E27FC236}">
                <a16:creationId xmlns:a16="http://schemas.microsoft.com/office/drawing/2014/main" id="{196EE792-01DF-6854-1B76-AEE5F6FB05A2}"/>
              </a:ext>
            </a:extLst>
          </p:cNvPr>
          <p:cNvSpPr>
            <a:spLocks noGrp="1"/>
          </p:cNvSpPr>
          <p:nvPr>
            <p:ph idx="1"/>
          </p:nvPr>
        </p:nvSpPr>
        <p:spPr/>
        <p:txBody>
          <a:bodyPr/>
          <a:lstStyle/>
          <a:p>
            <a:r>
              <a:rPr lang="en-US" dirty="0"/>
              <a:t>In a crisis, your brain is going to want to make decisions, and not always the best ones. </a:t>
            </a:r>
          </a:p>
          <a:p>
            <a:r>
              <a:rPr lang="en-US" dirty="0"/>
              <a:t>The good news is there are steps you can take to be a better decision-maker in emergencies. </a:t>
            </a:r>
          </a:p>
        </p:txBody>
      </p:sp>
    </p:spTree>
    <p:extLst>
      <p:ext uri="{BB962C8B-B14F-4D97-AF65-F5344CB8AC3E}">
        <p14:creationId xmlns:p14="http://schemas.microsoft.com/office/powerpoint/2010/main" val="8331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E064-E9CC-AFBA-F1F8-4C0AA1E17184}"/>
              </a:ext>
            </a:extLst>
          </p:cNvPr>
          <p:cNvSpPr>
            <a:spLocks noGrp="1"/>
          </p:cNvSpPr>
          <p:nvPr>
            <p:ph type="title"/>
          </p:nvPr>
        </p:nvSpPr>
        <p:spPr/>
        <p:txBody>
          <a:bodyPr/>
          <a:lstStyle/>
          <a:p>
            <a:r>
              <a:rPr lang="en-US" dirty="0"/>
              <a:t>Some basics</a:t>
            </a:r>
          </a:p>
        </p:txBody>
      </p:sp>
      <p:sp>
        <p:nvSpPr>
          <p:cNvPr id="3" name="Content Placeholder 2">
            <a:extLst>
              <a:ext uri="{FF2B5EF4-FFF2-40B4-BE49-F238E27FC236}">
                <a16:creationId xmlns:a16="http://schemas.microsoft.com/office/drawing/2014/main" id="{196EE792-01DF-6854-1B76-AEE5F6FB05A2}"/>
              </a:ext>
            </a:extLst>
          </p:cNvPr>
          <p:cNvSpPr>
            <a:spLocks noGrp="1"/>
          </p:cNvSpPr>
          <p:nvPr>
            <p:ph idx="1"/>
          </p:nvPr>
        </p:nvSpPr>
        <p:spPr/>
        <p:txBody>
          <a:bodyPr/>
          <a:lstStyle/>
          <a:p>
            <a:r>
              <a:rPr lang="en-US" dirty="0"/>
              <a:t>In a crisis, your brain is going to want to make decisions, and not always the best ones. </a:t>
            </a:r>
          </a:p>
          <a:p>
            <a:r>
              <a:rPr lang="en-US" dirty="0"/>
              <a:t>The good news is there are steps you can take to be a better decision-maker in emergencies. </a:t>
            </a:r>
          </a:p>
          <a:p>
            <a:r>
              <a:rPr lang="en-US" dirty="0"/>
              <a:t>There is science behind the way people react to stressful situations, and we can use it to our advantage.</a:t>
            </a:r>
          </a:p>
        </p:txBody>
      </p:sp>
    </p:spTree>
    <p:extLst>
      <p:ext uri="{BB962C8B-B14F-4D97-AF65-F5344CB8AC3E}">
        <p14:creationId xmlns:p14="http://schemas.microsoft.com/office/powerpoint/2010/main" val="170113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B80803-4127-8002-7C71-2806694B6CF6}"/>
              </a:ext>
            </a:extLst>
          </p:cNvPr>
          <p:cNvSpPr>
            <a:spLocks noGrp="1"/>
          </p:cNvSpPr>
          <p:nvPr>
            <p:ph type="ctrTitle"/>
          </p:nvPr>
        </p:nvSpPr>
        <p:spPr>
          <a:xfrm>
            <a:off x="477980" y="1087581"/>
            <a:ext cx="4023360" cy="2341419"/>
          </a:xfrm>
        </p:spPr>
        <p:txBody>
          <a:bodyPr anchor="b">
            <a:normAutofit/>
          </a:bodyPr>
          <a:lstStyle/>
          <a:p>
            <a:pPr algn="ctr"/>
            <a:r>
              <a:rPr lang="en-US" sz="4800" dirty="0"/>
              <a:t>Your Brain in an Emergency</a:t>
            </a:r>
          </a:p>
        </p:txBody>
      </p:sp>
      <p:sp>
        <p:nvSpPr>
          <p:cNvPr id="3" name="Subtitle 2">
            <a:extLst>
              <a:ext uri="{FF2B5EF4-FFF2-40B4-BE49-F238E27FC236}">
                <a16:creationId xmlns:a16="http://schemas.microsoft.com/office/drawing/2014/main" id="{FA159ED2-BC5D-805B-6C38-BE7F7471CAB3}"/>
              </a:ext>
            </a:extLst>
          </p:cNvPr>
          <p:cNvSpPr>
            <a:spLocks noGrp="1"/>
          </p:cNvSpPr>
          <p:nvPr>
            <p:ph type="subTitle" idx="1"/>
          </p:nvPr>
        </p:nvSpPr>
        <p:spPr>
          <a:xfrm>
            <a:off x="477980" y="4872922"/>
            <a:ext cx="4023359" cy="1208141"/>
          </a:xfrm>
        </p:spPr>
        <p:txBody>
          <a:bodyPr>
            <a:normAutofit/>
          </a:bodyPr>
          <a:lstStyle/>
          <a:p>
            <a:pPr algn="ctr"/>
            <a:r>
              <a:rPr lang="en-US" sz="2000" dirty="0"/>
              <a:t>Give it some thought!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invertebrate&#10;&#10;Description automatically generated">
            <a:extLst>
              <a:ext uri="{FF2B5EF4-FFF2-40B4-BE49-F238E27FC236}">
                <a16:creationId xmlns:a16="http://schemas.microsoft.com/office/drawing/2014/main" id="{8DAD44F4-D500-7E34-3070-559D24A97826}"/>
              </a:ext>
            </a:extLst>
          </p:cNvPr>
          <p:cNvPicPr>
            <a:picLocks noChangeAspect="1"/>
          </p:cNvPicPr>
          <p:nvPr/>
        </p:nvPicPr>
        <p:blipFill>
          <a:blip r:embed="rId2"/>
          <a:stretch>
            <a:fillRect/>
          </a:stretch>
        </p:blipFill>
        <p:spPr>
          <a:xfrm>
            <a:off x="5193716" y="771988"/>
            <a:ext cx="6057900" cy="4800600"/>
          </a:xfrm>
          <a:prstGeom prst="rect">
            <a:avLst/>
          </a:prstGeom>
        </p:spPr>
      </p:pic>
    </p:spTree>
    <p:extLst>
      <p:ext uri="{BB962C8B-B14F-4D97-AF65-F5344CB8AC3E}">
        <p14:creationId xmlns:p14="http://schemas.microsoft.com/office/powerpoint/2010/main" val="33956855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4DA6-0F4D-AE0F-A6C4-62315361A607}"/>
              </a:ext>
            </a:extLst>
          </p:cNvPr>
          <p:cNvSpPr>
            <a:spLocks noGrp="1"/>
          </p:cNvSpPr>
          <p:nvPr>
            <p:ph type="title"/>
          </p:nvPr>
        </p:nvSpPr>
        <p:spPr/>
        <p:txBody>
          <a:bodyPr/>
          <a:lstStyle/>
          <a:p>
            <a:r>
              <a:rPr lang="en-US" dirty="0"/>
              <a:t>Some basics</a:t>
            </a:r>
          </a:p>
        </p:txBody>
      </p:sp>
      <p:sp>
        <p:nvSpPr>
          <p:cNvPr id="3" name="Content Placeholder 2">
            <a:extLst>
              <a:ext uri="{FF2B5EF4-FFF2-40B4-BE49-F238E27FC236}">
                <a16:creationId xmlns:a16="http://schemas.microsoft.com/office/drawing/2014/main" id="{99E8EBD3-7C18-1500-5D69-A40DC86D1A13}"/>
              </a:ext>
            </a:extLst>
          </p:cNvPr>
          <p:cNvSpPr>
            <a:spLocks noGrp="1"/>
          </p:cNvSpPr>
          <p:nvPr>
            <p:ph idx="1"/>
          </p:nvPr>
        </p:nvSpPr>
        <p:spPr/>
        <p:txBody>
          <a:bodyPr/>
          <a:lstStyle/>
          <a:p>
            <a:r>
              <a:rPr lang="en-US" dirty="0"/>
              <a:t>Science tells us that people behave in high stress incidents in certain ways. What you do will be dependent in large part on what your stress level is. </a:t>
            </a:r>
          </a:p>
          <a:p>
            <a:r>
              <a:rPr lang="en-US" dirty="0"/>
              <a:t>If your heart rate soars above about 175 beats per minute, you’re more likely to go into shutdown mode and not be able to think clearly or act. </a:t>
            </a:r>
          </a:p>
        </p:txBody>
      </p:sp>
    </p:spTree>
    <p:extLst>
      <p:ext uri="{BB962C8B-B14F-4D97-AF65-F5344CB8AC3E}">
        <p14:creationId xmlns:p14="http://schemas.microsoft.com/office/powerpoint/2010/main" val="381426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3398-3776-16C2-34B5-26B1E7E2C57F}"/>
              </a:ext>
            </a:extLst>
          </p:cNvPr>
          <p:cNvSpPr>
            <a:spLocks noGrp="1"/>
          </p:cNvSpPr>
          <p:nvPr>
            <p:ph type="title"/>
          </p:nvPr>
        </p:nvSpPr>
        <p:spPr/>
        <p:txBody>
          <a:bodyPr/>
          <a:lstStyle/>
          <a:p>
            <a:r>
              <a:rPr lang="en-US" dirty="0"/>
              <a:t>A little more </a:t>
            </a:r>
          </a:p>
        </p:txBody>
      </p:sp>
      <p:sp>
        <p:nvSpPr>
          <p:cNvPr id="3" name="Content Placeholder 2">
            <a:extLst>
              <a:ext uri="{FF2B5EF4-FFF2-40B4-BE49-F238E27FC236}">
                <a16:creationId xmlns:a16="http://schemas.microsoft.com/office/drawing/2014/main" id="{AF494469-6EBF-A4B9-E4D4-E2429F2322D3}"/>
              </a:ext>
            </a:extLst>
          </p:cNvPr>
          <p:cNvSpPr>
            <a:spLocks noGrp="1"/>
          </p:cNvSpPr>
          <p:nvPr>
            <p:ph idx="1"/>
          </p:nvPr>
        </p:nvSpPr>
        <p:spPr/>
        <p:txBody>
          <a:bodyPr>
            <a:normAutofit lnSpcReduction="10000"/>
          </a:bodyPr>
          <a:lstStyle/>
          <a:p>
            <a:r>
              <a:rPr lang="en-US" dirty="0"/>
              <a:t>During the decision-making process, your mind will most likely move through three stages:</a:t>
            </a:r>
          </a:p>
          <a:p>
            <a:r>
              <a:rPr lang="en-US" dirty="0"/>
              <a:t>Denial</a:t>
            </a:r>
          </a:p>
          <a:p>
            <a:r>
              <a:rPr lang="en-US" dirty="0"/>
              <a:t>Deliberation</a:t>
            </a:r>
          </a:p>
          <a:p>
            <a:r>
              <a:rPr lang="en-US" dirty="0"/>
              <a:t>Decisive action</a:t>
            </a:r>
          </a:p>
          <a:p>
            <a:r>
              <a:rPr lang="en-US" dirty="0"/>
              <a:t>Knowing these stages – and preparing for them ahead of time – can help you recognize and deal with what’s going on around you more effectively.</a:t>
            </a:r>
          </a:p>
          <a:p>
            <a:endParaRPr lang="en-US" dirty="0"/>
          </a:p>
          <a:p>
            <a:endParaRPr lang="en-US" dirty="0"/>
          </a:p>
        </p:txBody>
      </p:sp>
    </p:spTree>
    <p:extLst>
      <p:ext uri="{BB962C8B-B14F-4D97-AF65-F5344CB8AC3E}">
        <p14:creationId xmlns:p14="http://schemas.microsoft.com/office/powerpoint/2010/main" val="2629556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324F-E642-1B33-8E0E-1E5B9E8DDA50}"/>
              </a:ext>
            </a:extLst>
          </p:cNvPr>
          <p:cNvSpPr>
            <a:spLocks noGrp="1"/>
          </p:cNvSpPr>
          <p:nvPr>
            <p:ph type="title"/>
          </p:nvPr>
        </p:nvSpPr>
        <p:spPr/>
        <p:txBody>
          <a:bodyPr>
            <a:normAutofit fontScale="90000"/>
          </a:bodyPr>
          <a:lstStyle/>
          <a:p>
            <a:r>
              <a:rPr lang="en-US" b="0" dirty="0"/>
              <a:t>Denial: This is not happening</a:t>
            </a:r>
            <a:br>
              <a:rPr lang="en-US" b="0" dirty="0"/>
            </a:br>
            <a:endParaRPr lang="en-US" dirty="0"/>
          </a:p>
        </p:txBody>
      </p:sp>
      <p:sp>
        <p:nvSpPr>
          <p:cNvPr id="3" name="Content Placeholder 2">
            <a:extLst>
              <a:ext uri="{FF2B5EF4-FFF2-40B4-BE49-F238E27FC236}">
                <a16:creationId xmlns:a16="http://schemas.microsoft.com/office/drawing/2014/main" id="{600F290C-53A4-4B57-55C1-BAD4812CEF5E}"/>
              </a:ext>
            </a:extLst>
          </p:cNvPr>
          <p:cNvSpPr>
            <a:spLocks noGrp="1"/>
          </p:cNvSpPr>
          <p:nvPr>
            <p:ph idx="1"/>
          </p:nvPr>
        </p:nvSpPr>
        <p:spPr/>
        <p:txBody>
          <a:bodyPr/>
          <a:lstStyle/>
          <a:p>
            <a:r>
              <a:rPr lang="en-US" dirty="0"/>
              <a:t>Have you ever heard gunfire in your neighborhood and blamed it on a firecracker? That’s denial. And it’s perfectly normal. We don’t want to believe bad things are happening. We don’t want to panic or look silly.</a:t>
            </a:r>
          </a:p>
          <a:p>
            <a:r>
              <a:rPr lang="en-US" dirty="0"/>
              <a:t>In emergencies, we often look to people around us for cues about what we should do. (Is everyone else running and screaming, or are they sitting quietly in their chairs? Are others stopping to help?) </a:t>
            </a:r>
          </a:p>
        </p:txBody>
      </p:sp>
    </p:spTree>
    <p:extLst>
      <p:ext uri="{BB962C8B-B14F-4D97-AF65-F5344CB8AC3E}">
        <p14:creationId xmlns:p14="http://schemas.microsoft.com/office/powerpoint/2010/main" val="362720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A1F1-DFA3-F77C-8DBC-2C8D0460B2DE}"/>
              </a:ext>
            </a:extLst>
          </p:cNvPr>
          <p:cNvSpPr>
            <a:spLocks noGrp="1"/>
          </p:cNvSpPr>
          <p:nvPr>
            <p:ph type="title"/>
          </p:nvPr>
        </p:nvSpPr>
        <p:spPr/>
        <p:txBody>
          <a:bodyPr/>
          <a:lstStyle/>
          <a:p>
            <a:r>
              <a:rPr lang="en-US" b="0" dirty="0"/>
              <a:t>This is known as </a:t>
            </a:r>
            <a:r>
              <a:rPr lang="en-US" dirty="0"/>
              <a:t>social proof.</a:t>
            </a:r>
          </a:p>
        </p:txBody>
      </p:sp>
      <p:sp>
        <p:nvSpPr>
          <p:cNvPr id="3" name="Content Placeholder 2">
            <a:extLst>
              <a:ext uri="{FF2B5EF4-FFF2-40B4-BE49-F238E27FC236}">
                <a16:creationId xmlns:a16="http://schemas.microsoft.com/office/drawing/2014/main" id="{F6FD8E3D-8095-D7D0-1FCD-7935DA1D1AAB}"/>
              </a:ext>
            </a:extLst>
          </p:cNvPr>
          <p:cNvSpPr>
            <a:spLocks noGrp="1"/>
          </p:cNvSpPr>
          <p:nvPr>
            <p:ph idx="1"/>
          </p:nvPr>
        </p:nvSpPr>
        <p:spPr/>
        <p:txBody>
          <a:bodyPr/>
          <a:lstStyle/>
          <a:p>
            <a:r>
              <a:rPr lang="en-US" dirty="0"/>
              <a:t>Social proof is a psychological phenomenon that happens whenever people aren’t sure what to do. We assume others around us know more about the situation, and so we do what they do, whether it’s the right thing or not.</a:t>
            </a:r>
          </a:p>
          <a:p>
            <a:r>
              <a:rPr lang="en-US" dirty="0"/>
              <a:t>We also know that a person is less likely to take responsibility when others are present. We assume that other people are responsible for taking action, or that they’ve already done so. </a:t>
            </a:r>
          </a:p>
        </p:txBody>
      </p:sp>
    </p:spTree>
    <p:extLst>
      <p:ext uri="{BB962C8B-B14F-4D97-AF65-F5344CB8AC3E}">
        <p14:creationId xmlns:p14="http://schemas.microsoft.com/office/powerpoint/2010/main" val="254027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0D4D-3452-DEDE-D7FF-2C26FC79F36E}"/>
              </a:ext>
            </a:extLst>
          </p:cNvPr>
          <p:cNvSpPr>
            <a:spLocks noGrp="1"/>
          </p:cNvSpPr>
          <p:nvPr>
            <p:ph type="title"/>
          </p:nvPr>
        </p:nvSpPr>
        <p:spPr/>
        <p:txBody>
          <a:bodyPr/>
          <a:lstStyle/>
          <a:p>
            <a:r>
              <a:rPr lang="en-US" b="0" dirty="0"/>
              <a:t>This is called </a:t>
            </a:r>
            <a:r>
              <a:rPr lang="en-US" dirty="0"/>
              <a:t>diffusion of responsibility</a:t>
            </a:r>
          </a:p>
        </p:txBody>
      </p:sp>
      <p:sp>
        <p:nvSpPr>
          <p:cNvPr id="3" name="Content Placeholder 2">
            <a:extLst>
              <a:ext uri="{FF2B5EF4-FFF2-40B4-BE49-F238E27FC236}">
                <a16:creationId xmlns:a16="http://schemas.microsoft.com/office/drawing/2014/main" id="{3D485CAC-4085-417E-07FA-A31B9CA17023}"/>
              </a:ext>
            </a:extLst>
          </p:cNvPr>
          <p:cNvSpPr>
            <a:spLocks noGrp="1"/>
          </p:cNvSpPr>
          <p:nvPr>
            <p:ph idx="1"/>
          </p:nvPr>
        </p:nvSpPr>
        <p:spPr/>
        <p:txBody>
          <a:bodyPr/>
          <a:lstStyle/>
          <a:p>
            <a:r>
              <a:rPr lang="en-US" dirty="0"/>
              <a:t>It means you’re actually more likely to get help when you’re with a single person than when you’re in a large group of people.</a:t>
            </a:r>
          </a:p>
        </p:txBody>
      </p:sp>
    </p:spTree>
    <p:extLst>
      <p:ext uri="{BB962C8B-B14F-4D97-AF65-F5344CB8AC3E}">
        <p14:creationId xmlns:p14="http://schemas.microsoft.com/office/powerpoint/2010/main" val="3580886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0D4D-3452-DEDE-D7FF-2C26FC79F36E}"/>
              </a:ext>
            </a:extLst>
          </p:cNvPr>
          <p:cNvSpPr>
            <a:spLocks noGrp="1"/>
          </p:cNvSpPr>
          <p:nvPr>
            <p:ph type="title"/>
          </p:nvPr>
        </p:nvSpPr>
        <p:spPr/>
        <p:txBody>
          <a:bodyPr/>
          <a:lstStyle/>
          <a:p>
            <a:r>
              <a:rPr lang="en-US" b="0" dirty="0"/>
              <a:t>This is called </a:t>
            </a:r>
            <a:r>
              <a:rPr lang="en-US" dirty="0"/>
              <a:t>diffusion of responsibility</a:t>
            </a:r>
          </a:p>
        </p:txBody>
      </p:sp>
      <p:sp>
        <p:nvSpPr>
          <p:cNvPr id="3" name="Content Placeholder 2">
            <a:extLst>
              <a:ext uri="{FF2B5EF4-FFF2-40B4-BE49-F238E27FC236}">
                <a16:creationId xmlns:a16="http://schemas.microsoft.com/office/drawing/2014/main" id="{3D485CAC-4085-417E-07FA-A31B9CA17023}"/>
              </a:ext>
            </a:extLst>
          </p:cNvPr>
          <p:cNvSpPr>
            <a:spLocks noGrp="1"/>
          </p:cNvSpPr>
          <p:nvPr>
            <p:ph idx="1"/>
          </p:nvPr>
        </p:nvSpPr>
        <p:spPr/>
        <p:txBody>
          <a:bodyPr/>
          <a:lstStyle/>
          <a:p>
            <a:r>
              <a:rPr lang="en-US" dirty="0"/>
              <a:t>It means you’re actually more likely to get help when you’re with a single person than when you’re in a large group of people.</a:t>
            </a:r>
          </a:p>
          <a:p>
            <a:r>
              <a:rPr lang="en-US" dirty="0"/>
              <a:t>It can be tough to take charge.</a:t>
            </a:r>
          </a:p>
        </p:txBody>
      </p:sp>
    </p:spTree>
    <p:extLst>
      <p:ext uri="{BB962C8B-B14F-4D97-AF65-F5344CB8AC3E}">
        <p14:creationId xmlns:p14="http://schemas.microsoft.com/office/powerpoint/2010/main" val="116798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0D4D-3452-DEDE-D7FF-2C26FC79F36E}"/>
              </a:ext>
            </a:extLst>
          </p:cNvPr>
          <p:cNvSpPr>
            <a:spLocks noGrp="1"/>
          </p:cNvSpPr>
          <p:nvPr>
            <p:ph type="title"/>
          </p:nvPr>
        </p:nvSpPr>
        <p:spPr/>
        <p:txBody>
          <a:bodyPr/>
          <a:lstStyle/>
          <a:p>
            <a:r>
              <a:rPr lang="en-US" b="0" dirty="0"/>
              <a:t>This is called </a:t>
            </a:r>
            <a:r>
              <a:rPr lang="en-US" dirty="0"/>
              <a:t>diffusion of responsibility</a:t>
            </a:r>
          </a:p>
        </p:txBody>
      </p:sp>
      <p:sp>
        <p:nvSpPr>
          <p:cNvPr id="3" name="Content Placeholder 2">
            <a:extLst>
              <a:ext uri="{FF2B5EF4-FFF2-40B4-BE49-F238E27FC236}">
                <a16:creationId xmlns:a16="http://schemas.microsoft.com/office/drawing/2014/main" id="{3D485CAC-4085-417E-07FA-A31B9CA17023}"/>
              </a:ext>
            </a:extLst>
          </p:cNvPr>
          <p:cNvSpPr>
            <a:spLocks noGrp="1"/>
          </p:cNvSpPr>
          <p:nvPr>
            <p:ph idx="1"/>
          </p:nvPr>
        </p:nvSpPr>
        <p:spPr/>
        <p:txBody>
          <a:bodyPr/>
          <a:lstStyle/>
          <a:p>
            <a:r>
              <a:rPr lang="en-US" dirty="0"/>
              <a:t>It means you’re actually more likely to get help when you’re with a single person than when you’re in a large group of people.</a:t>
            </a:r>
          </a:p>
          <a:p>
            <a:r>
              <a:rPr lang="en-US" dirty="0"/>
              <a:t>It can be tough to take charge.</a:t>
            </a:r>
          </a:p>
          <a:p>
            <a:r>
              <a:rPr lang="en-US" dirty="0"/>
              <a:t>You do the best you can.</a:t>
            </a:r>
          </a:p>
        </p:txBody>
      </p:sp>
    </p:spTree>
    <p:extLst>
      <p:ext uri="{BB962C8B-B14F-4D97-AF65-F5344CB8AC3E}">
        <p14:creationId xmlns:p14="http://schemas.microsoft.com/office/powerpoint/2010/main" val="1501158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557-7C9B-0F53-3530-06DFC9B56861}"/>
              </a:ext>
            </a:extLst>
          </p:cNvPr>
          <p:cNvSpPr>
            <a:spLocks noGrp="1"/>
          </p:cNvSpPr>
          <p:nvPr>
            <p:ph type="title"/>
          </p:nvPr>
        </p:nvSpPr>
        <p:spPr/>
        <p:txBody>
          <a:bodyPr>
            <a:normAutofit fontScale="90000"/>
          </a:bodyPr>
          <a:lstStyle/>
          <a:p>
            <a:r>
              <a:rPr lang="en-US" b="0" dirty="0"/>
              <a:t>Deliberation: What are my options?</a:t>
            </a:r>
            <a:br>
              <a:rPr lang="en-US" b="0" dirty="0"/>
            </a:br>
            <a:endParaRPr lang="en-US" dirty="0"/>
          </a:p>
        </p:txBody>
      </p:sp>
      <p:sp>
        <p:nvSpPr>
          <p:cNvPr id="3" name="Content Placeholder 2">
            <a:extLst>
              <a:ext uri="{FF2B5EF4-FFF2-40B4-BE49-F238E27FC236}">
                <a16:creationId xmlns:a16="http://schemas.microsoft.com/office/drawing/2014/main" id="{718DD07F-D05F-9E0D-8AB4-FBE1B2CFAF3B}"/>
              </a:ext>
            </a:extLst>
          </p:cNvPr>
          <p:cNvSpPr>
            <a:spLocks noGrp="1"/>
          </p:cNvSpPr>
          <p:nvPr>
            <p:ph idx="1"/>
          </p:nvPr>
        </p:nvSpPr>
        <p:spPr/>
        <p:txBody>
          <a:bodyPr>
            <a:normAutofit lnSpcReduction="10000"/>
          </a:bodyPr>
          <a:lstStyle/>
          <a:p>
            <a:r>
              <a:rPr lang="en-US" dirty="0"/>
              <a:t>Once you’ve recognized the emergency, you’ll begin to consider your options. If you’re smart, you’ve already started this process before the emergency happens. </a:t>
            </a:r>
          </a:p>
          <a:p>
            <a:r>
              <a:rPr lang="en-US" dirty="0"/>
              <a:t>Maybe you participated in a fire drill at work</a:t>
            </a:r>
          </a:p>
          <a:p>
            <a:r>
              <a:rPr lang="en-US" dirty="0"/>
              <a:t>Or you counted exactly how many rows there are between you and the emergency exit on the plane,</a:t>
            </a:r>
          </a:p>
          <a:p>
            <a:r>
              <a:rPr lang="en-US" dirty="0"/>
              <a:t>You took a first aid class in your community</a:t>
            </a:r>
          </a:p>
          <a:p>
            <a:r>
              <a:rPr lang="en-US" dirty="0"/>
              <a:t>You became a licensed ham radio operator.  (More about that later)</a:t>
            </a:r>
          </a:p>
        </p:txBody>
      </p:sp>
    </p:spTree>
    <p:extLst>
      <p:ext uri="{BB962C8B-B14F-4D97-AF65-F5344CB8AC3E}">
        <p14:creationId xmlns:p14="http://schemas.microsoft.com/office/powerpoint/2010/main" val="4184395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3FF1-4155-CF91-7015-7DD37F67E8F2}"/>
              </a:ext>
            </a:extLst>
          </p:cNvPr>
          <p:cNvSpPr>
            <a:spLocks noGrp="1"/>
          </p:cNvSpPr>
          <p:nvPr>
            <p:ph type="title"/>
          </p:nvPr>
        </p:nvSpPr>
        <p:spPr/>
        <p:txBody>
          <a:bodyPr/>
          <a:lstStyle/>
          <a:p>
            <a:r>
              <a:rPr lang="en-US" dirty="0"/>
              <a:t>Being Prepared</a:t>
            </a:r>
          </a:p>
        </p:txBody>
      </p:sp>
      <p:sp>
        <p:nvSpPr>
          <p:cNvPr id="3" name="Content Placeholder 2">
            <a:extLst>
              <a:ext uri="{FF2B5EF4-FFF2-40B4-BE49-F238E27FC236}">
                <a16:creationId xmlns:a16="http://schemas.microsoft.com/office/drawing/2014/main" id="{BC1B6B31-AD54-B1BF-02CC-68B520E2FE77}"/>
              </a:ext>
            </a:extLst>
          </p:cNvPr>
          <p:cNvSpPr>
            <a:spLocks noGrp="1"/>
          </p:cNvSpPr>
          <p:nvPr>
            <p:ph idx="1"/>
          </p:nvPr>
        </p:nvSpPr>
        <p:spPr/>
        <p:txBody>
          <a:bodyPr>
            <a:normAutofit fontScale="92500"/>
          </a:bodyPr>
          <a:lstStyle/>
          <a:p>
            <a:r>
              <a:rPr lang="en-US" dirty="0"/>
              <a:t>The more you’ve prepared, the more options you’ll have to work with.</a:t>
            </a:r>
          </a:p>
          <a:p>
            <a:r>
              <a:rPr lang="en-US" dirty="0"/>
              <a:t>Everybody hates the idea that we practice for emergency events. Fire drills… ugh.</a:t>
            </a:r>
          </a:p>
          <a:p>
            <a:r>
              <a:rPr lang="en-US" dirty="0"/>
              <a:t>But it’s practice, and practice helps you understand what to do or how to react when you don’t have a lot of time.</a:t>
            </a:r>
          </a:p>
          <a:p>
            <a:r>
              <a:rPr lang="en-US" dirty="0"/>
              <a:t>Not only can practice save your life, but if you know how to save yourself, emergency responders on the scene can use their time and effort to save others. You’re one less person who needs saving, and that saves lives.</a:t>
            </a:r>
          </a:p>
        </p:txBody>
      </p:sp>
    </p:spTree>
    <p:extLst>
      <p:ext uri="{BB962C8B-B14F-4D97-AF65-F5344CB8AC3E}">
        <p14:creationId xmlns:p14="http://schemas.microsoft.com/office/powerpoint/2010/main" val="3675788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C90E-A152-7C8A-2F0E-912477A3889E}"/>
              </a:ext>
            </a:extLst>
          </p:cNvPr>
          <p:cNvSpPr>
            <a:spLocks noGrp="1"/>
          </p:cNvSpPr>
          <p:nvPr>
            <p:ph type="title"/>
          </p:nvPr>
        </p:nvSpPr>
        <p:spPr/>
        <p:txBody>
          <a:bodyPr>
            <a:normAutofit fontScale="90000"/>
          </a:bodyPr>
          <a:lstStyle/>
          <a:p>
            <a:r>
              <a:rPr lang="en-US" b="0" dirty="0"/>
              <a:t>Decisive action: It’s go time!</a:t>
            </a:r>
            <a:br>
              <a:rPr lang="en-US" b="0" dirty="0"/>
            </a:br>
            <a:endParaRPr lang="en-US" dirty="0"/>
          </a:p>
        </p:txBody>
      </p:sp>
      <p:sp>
        <p:nvSpPr>
          <p:cNvPr id="3" name="Content Placeholder 2">
            <a:extLst>
              <a:ext uri="{FF2B5EF4-FFF2-40B4-BE49-F238E27FC236}">
                <a16:creationId xmlns:a16="http://schemas.microsoft.com/office/drawing/2014/main" id="{F1919FAF-AF16-78E6-85CA-DF1E5660B2C4}"/>
              </a:ext>
            </a:extLst>
          </p:cNvPr>
          <p:cNvSpPr>
            <a:spLocks noGrp="1"/>
          </p:cNvSpPr>
          <p:nvPr>
            <p:ph idx="1"/>
          </p:nvPr>
        </p:nvSpPr>
        <p:spPr/>
        <p:txBody>
          <a:bodyPr>
            <a:normAutofit lnSpcReduction="10000"/>
          </a:bodyPr>
          <a:lstStyle/>
          <a:p>
            <a:r>
              <a:rPr lang="en-US" dirty="0"/>
              <a:t>You’ve acknowledged there’s a problem. You’ve considered your options. The next step is to take decisive action. With all the information you have, what are you going to do next?</a:t>
            </a:r>
          </a:p>
          <a:p>
            <a:r>
              <a:rPr lang="en-US" dirty="0"/>
              <a:t>Now is the time to put your plans into motion. Go to the exit, call for help, take cover, give CPR… whatever you’ve decided to do.</a:t>
            </a:r>
          </a:p>
          <a:p>
            <a:r>
              <a:rPr lang="en-US" dirty="0"/>
              <a:t>In most crisis situations, there is no definite right or wrong. There is no perfect way – only the best we can do. The most important thing is to do </a:t>
            </a:r>
            <a:r>
              <a:rPr lang="en-US" i="1" dirty="0"/>
              <a:t>something</a:t>
            </a:r>
            <a:r>
              <a:rPr lang="en-US" dirty="0"/>
              <a:t>. In almost every case, an imperfect plan is better than no plan, and action is better than inaction.</a:t>
            </a:r>
          </a:p>
        </p:txBody>
      </p:sp>
    </p:spTree>
    <p:extLst>
      <p:ext uri="{BB962C8B-B14F-4D97-AF65-F5344CB8AC3E}">
        <p14:creationId xmlns:p14="http://schemas.microsoft.com/office/powerpoint/2010/main" val="1341250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43FF-92AB-D7C2-1ED1-DB35941FDB35}"/>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2B7682D6-6CD6-7ECF-7786-C6B2003DF5BB}"/>
              </a:ext>
            </a:extLst>
          </p:cNvPr>
          <p:cNvSpPr>
            <a:spLocks noGrp="1"/>
          </p:cNvSpPr>
          <p:nvPr>
            <p:ph idx="1"/>
          </p:nvPr>
        </p:nvSpPr>
        <p:spPr/>
        <p:txBody>
          <a:bodyPr/>
          <a:lstStyle/>
          <a:p>
            <a:r>
              <a:rPr lang="en-US" dirty="0"/>
              <a:t>I am not a psychologist</a:t>
            </a:r>
          </a:p>
          <a:p>
            <a:r>
              <a:rPr lang="en-US" dirty="0"/>
              <a:t>I am not a doctor</a:t>
            </a:r>
          </a:p>
          <a:p>
            <a:r>
              <a:rPr lang="en-US" dirty="0"/>
              <a:t>I am not an expert on the subject</a:t>
            </a:r>
          </a:p>
          <a:p>
            <a:endParaRPr lang="en-US" dirty="0"/>
          </a:p>
          <a:p>
            <a:pPr marL="0" indent="0">
              <a:buNone/>
            </a:pPr>
            <a:endParaRPr lang="en-US" dirty="0"/>
          </a:p>
          <a:p>
            <a:r>
              <a:rPr lang="en-US" dirty="0"/>
              <a:t>I just want to give you some insight from articles found online.</a:t>
            </a:r>
          </a:p>
        </p:txBody>
      </p:sp>
    </p:spTree>
    <p:extLst>
      <p:ext uri="{BB962C8B-B14F-4D97-AF65-F5344CB8AC3E}">
        <p14:creationId xmlns:p14="http://schemas.microsoft.com/office/powerpoint/2010/main" val="1473092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2656-AF2F-C279-16AE-185E2010FD15}"/>
              </a:ext>
            </a:extLst>
          </p:cNvPr>
          <p:cNvSpPr>
            <a:spLocks noGrp="1"/>
          </p:cNvSpPr>
          <p:nvPr>
            <p:ph type="title"/>
          </p:nvPr>
        </p:nvSpPr>
        <p:spPr/>
        <p:txBody>
          <a:bodyPr/>
          <a:lstStyle/>
          <a:p>
            <a:r>
              <a:rPr lang="en-US" dirty="0"/>
              <a:t>Plan Now!</a:t>
            </a:r>
          </a:p>
        </p:txBody>
      </p:sp>
      <p:sp>
        <p:nvSpPr>
          <p:cNvPr id="3" name="Content Placeholder 2">
            <a:extLst>
              <a:ext uri="{FF2B5EF4-FFF2-40B4-BE49-F238E27FC236}">
                <a16:creationId xmlns:a16="http://schemas.microsoft.com/office/drawing/2014/main" id="{BD6B788A-852E-E616-A605-439EC9DB05E4}"/>
              </a:ext>
            </a:extLst>
          </p:cNvPr>
          <p:cNvSpPr>
            <a:spLocks noGrp="1"/>
          </p:cNvSpPr>
          <p:nvPr>
            <p:ph idx="1"/>
          </p:nvPr>
        </p:nvSpPr>
        <p:spPr/>
        <p:txBody>
          <a:bodyPr/>
          <a:lstStyle/>
          <a:p>
            <a:r>
              <a:rPr lang="en-US" dirty="0"/>
              <a:t>Remember, if you depend on everyone else to take care of you, you’re leaving the most important person out. Don’t wait to make a plan. Know yourself, know your situation, and be prepared to save your own life.</a:t>
            </a:r>
          </a:p>
        </p:txBody>
      </p:sp>
    </p:spTree>
    <p:extLst>
      <p:ext uri="{BB962C8B-B14F-4D97-AF65-F5344CB8AC3E}">
        <p14:creationId xmlns:p14="http://schemas.microsoft.com/office/powerpoint/2010/main" val="761017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62FB-5A18-80BE-D665-7D0F41FED931}"/>
              </a:ext>
            </a:extLst>
          </p:cNvPr>
          <p:cNvSpPr>
            <a:spLocks noGrp="1"/>
          </p:cNvSpPr>
          <p:nvPr>
            <p:ph type="title"/>
          </p:nvPr>
        </p:nvSpPr>
        <p:spPr/>
        <p:txBody>
          <a:bodyPr/>
          <a:lstStyle/>
          <a:p>
            <a:r>
              <a:rPr lang="en-US" dirty="0"/>
              <a:t>Now let’s get specific</a:t>
            </a:r>
          </a:p>
        </p:txBody>
      </p:sp>
      <p:sp>
        <p:nvSpPr>
          <p:cNvPr id="3" name="Content Placeholder 2">
            <a:extLst>
              <a:ext uri="{FF2B5EF4-FFF2-40B4-BE49-F238E27FC236}">
                <a16:creationId xmlns:a16="http://schemas.microsoft.com/office/drawing/2014/main" id="{B97EC400-D295-7988-4782-0B536EA89053}"/>
              </a:ext>
            </a:extLst>
          </p:cNvPr>
          <p:cNvSpPr>
            <a:spLocks noGrp="1"/>
          </p:cNvSpPr>
          <p:nvPr>
            <p:ph idx="1"/>
          </p:nvPr>
        </p:nvSpPr>
        <p:spPr/>
        <p:txBody>
          <a:bodyPr/>
          <a:lstStyle/>
          <a:p>
            <a:r>
              <a:rPr lang="en-US" dirty="0"/>
              <a:t>Communication is a vital aspect of every emergency</a:t>
            </a:r>
          </a:p>
          <a:p>
            <a:r>
              <a:rPr lang="en-US" dirty="0"/>
              <a:t>Your knowledge and performance is key to improving the situation.</a:t>
            </a:r>
          </a:p>
          <a:p>
            <a:endParaRPr lang="en-US" dirty="0"/>
          </a:p>
        </p:txBody>
      </p:sp>
    </p:spTree>
    <p:extLst>
      <p:ext uri="{BB962C8B-B14F-4D97-AF65-F5344CB8AC3E}">
        <p14:creationId xmlns:p14="http://schemas.microsoft.com/office/powerpoint/2010/main" val="4088320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CC13-D0CC-5F54-F1E7-2E1BB32D3463}"/>
              </a:ext>
            </a:extLst>
          </p:cNvPr>
          <p:cNvSpPr>
            <a:spLocks noGrp="1"/>
          </p:cNvSpPr>
          <p:nvPr>
            <p:ph type="title"/>
          </p:nvPr>
        </p:nvSpPr>
        <p:spPr/>
        <p:txBody>
          <a:bodyPr/>
          <a:lstStyle/>
          <a:p>
            <a:r>
              <a:rPr lang="en-US"/>
              <a:t>You are a </a:t>
            </a:r>
            <a:r>
              <a:rPr lang="en-US" dirty="0"/>
              <a:t>licensed ham radio operator</a:t>
            </a:r>
          </a:p>
        </p:txBody>
      </p:sp>
      <p:sp>
        <p:nvSpPr>
          <p:cNvPr id="3" name="Content Placeholder 2">
            <a:extLst>
              <a:ext uri="{FF2B5EF4-FFF2-40B4-BE49-F238E27FC236}">
                <a16:creationId xmlns:a16="http://schemas.microsoft.com/office/drawing/2014/main" id="{5B89E050-AAD1-2C23-2721-1FA4EC4AE16B}"/>
              </a:ext>
            </a:extLst>
          </p:cNvPr>
          <p:cNvSpPr>
            <a:spLocks noGrp="1"/>
          </p:cNvSpPr>
          <p:nvPr>
            <p:ph idx="1"/>
          </p:nvPr>
        </p:nvSpPr>
        <p:spPr/>
        <p:txBody>
          <a:bodyPr/>
          <a:lstStyle/>
          <a:p>
            <a:r>
              <a:rPr lang="en-US" dirty="0"/>
              <a:t>You have the skills necessary to communicate the situation.</a:t>
            </a:r>
          </a:p>
          <a:p>
            <a:r>
              <a:rPr lang="en-US" dirty="0"/>
              <a:t>You are a leader.</a:t>
            </a:r>
          </a:p>
          <a:p>
            <a:r>
              <a:rPr lang="en-US" dirty="0"/>
              <a:t>You can take charge when necessary.</a:t>
            </a:r>
          </a:p>
          <a:p>
            <a:r>
              <a:rPr lang="en-US" dirty="0"/>
              <a:t>You can do your best to improve your skills</a:t>
            </a:r>
          </a:p>
          <a:p>
            <a:r>
              <a:rPr lang="en-US" dirty="0"/>
              <a:t>You are part of a team.</a:t>
            </a:r>
          </a:p>
        </p:txBody>
      </p:sp>
    </p:spTree>
    <p:extLst>
      <p:ext uri="{BB962C8B-B14F-4D97-AF65-F5344CB8AC3E}">
        <p14:creationId xmlns:p14="http://schemas.microsoft.com/office/powerpoint/2010/main" val="3452830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CAB6-0067-98CE-C763-55202DC67B42}"/>
              </a:ext>
            </a:extLst>
          </p:cNvPr>
          <p:cNvSpPr>
            <a:spLocks noGrp="1"/>
          </p:cNvSpPr>
          <p:nvPr>
            <p:ph type="title"/>
          </p:nvPr>
        </p:nvSpPr>
        <p:spPr/>
        <p:txBody>
          <a:bodyPr/>
          <a:lstStyle/>
          <a:p>
            <a:r>
              <a:rPr lang="en-US" dirty="0"/>
              <a:t>It’s Go Time </a:t>
            </a:r>
          </a:p>
        </p:txBody>
      </p:sp>
      <p:sp>
        <p:nvSpPr>
          <p:cNvPr id="3" name="Content Placeholder 2">
            <a:extLst>
              <a:ext uri="{FF2B5EF4-FFF2-40B4-BE49-F238E27FC236}">
                <a16:creationId xmlns:a16="http://schemas.microsoft.com/office/drawing/2014/main" id="{EA07745D-B8FC-8E7D-6E01-B2C57BC80378}"/>
              </a:ext>
            </a:extLst>
          </p:cNvPr>
          <p:cNvSpPr>
            <a:spLocks noGrp="1"/>
          </p:cNvSpPr>
          <p:nvPr>
            <p:ph idx="1"/>
          </p:nvPr>
        </p:nvSpPr>
        <p:spPr/>
        <p:txBody>
          <a:bodyPr/>
          <a:lstStyle/>
          <a:p>
            <a:pPr marL="0" indent="0">
              <a:buNone/>
            </a:pPr>
            <a:r>
              <a:rPr lang="en-US" dirty="0"/>
              <a:t>The future of our club depends on you.</a:t>
            </a:r>
          </a:p>
          <a:p>
            <a:pPr marL="0" indent="0">
              <a:buNone/>
            </a:pPr>
            <a:endParaRPr lang="en-US" dirty="0"/>
          </a:p>
          <a:p>
            <a:pPr marL="0" indent="0">
              <a:buNone/>
            </a:pPr>
            <a:r>
              <a:rPr lang="en-US" dirty="0"/>
              <a:t>We need you to become proficient in being a Net Control Operator</a:t>
            </a:r>
          </a:p>
          <a:p>
            <a:pPr marL="0" indent="0">
              <a:buNone/>
            </a:pPr>
            <a:r>
              <a:rPr lang="en-US" dirty="0"/>
              <a:t>Your Role is to</a:t>
            </a:r>
          </a:p>
          <a:p>
            <a:pPr marL="0" indent="0">
              <a:buNone/>
            </a:pPr>
            <a:r>
              <a:rPr lang="en-US" dirty="0"/>
              <a:t>Improve your radio skills </a:t>
            </a:r>
          </a:p>
          <a:p>
            <a:pPr marL="0" indent="0">
              <a:buNone/>
            </a:pPr>
            <a:r>
              <a:rPr lang="en-US" dirty="0"/>
              <a:t>Communication skills </a:t>
            </a:r>
          </a:p>
          <a:p>
            <a:pPr marL="0" indent="0">
              <a:buNone/>
            </a:pPr>
            <a:r>
              <a:rPr lang="en-US" dirty="0"/>
              <a:t>Leadership skills.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2297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45CB-F942-9206-06D7-BFA842F966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BA95F4-94B5-F529-038D-E66635762DA9}"/>
              </a:ext>
            </a:extLst>
          </p:cNvPr>
          <p:cNvSpPr>
            <a:spLocks noGrp="1"/>
          </p:cNvSpPr>
          <p:nvPr>
            <p:ph idx="1"/>
          </p:nvPr>
        </p:nvSpPr>
        <p:spPr>
          <a:xfrm>
            <a:off x="6539948" y="2478024"/>
            <a:ext cx="4743748" cy="3694176"/>
          </a:xfrm>
        </p:spPr>
        <p:txBody>
          <a:bodyPr/>
          <a:lstStyle/>
          <a:p>
            <a:r>
              <a:rPr lang="en-US" dirty="0"/>
              <a:t>OK. Something happens, and your brain is screaming “red alert”. </a:t>
            </a:r>
          </a:p>
          <a:p>
            <a:r>
              <a:rPr lang="en-US" dirty="0"/>
              <a:t>What you do next determines how the rest of the story goes and how you experience the situation. </a:t>
            </a:r>
          </a:p>
        </p:txBody>
      </p:sp>
      <p:pic>
        <p:nvPicPr>
          <p:cNvPr id="5" name="Picture 4" descr="A picture containing text, vector graphics&#10;&#10;Description automatically generated">
            <a:extLst>
              <a:ext uri="{FF2B5EF4-FFF2-40B4-BE49-F238E27FC236}">
                <a16:creationId xmlns:a16="http://schemas.microsoft.com/office/drawing/2014/main" id="{B48B9425-5CC0-6842-86F3-F01583DE4C04}"/>
              </a:ext>
            </a:extLst>
          </p:cNvPr>
          <p:cNvPicPr>
            <a:picLocks noChangeAspect="1"/>
          </p:cNvPicPr>
          <p:nvPr/>
        </p:nvPicPr>
        <p:blipFill>
          <a:blip r:embed="rId2"/>
          <a:stretch>
            <a:fillRect/>
          </a:stretch>
        </p:blipFill>
        <p:spPr>
          <a:xfrm>
            <a:off x="1229580" y="2162679"/>
            <a:ext cx="4178878" cy="4324865"/>
          </a:xfrm>
          <a:prstGeom prst="rect">
            <a:avLst/>
          </a:prstGeom>
        </p:spPr>
      </p:pic>
    </p:spTree>
    <p:extLst>
      <p:ext uri="{BB962C8B-B14F-4D97-AF65-F5344CB8AC3E}">
        <p14:creationId xmlns:p14="http://schemas.microsoft.com/office/powerpoint/2010/main" val="189896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6DED-8176-5BB6-06FA-C73F7DF1C07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44151D31-4517-34AC-0EEE-E4E51F0EA28C}"/>
              </a:ext>
            </a:extLst>
          </p:cNvPr>
          <p:cNvSpPr>
            <a:spLocks noGrp="1"/>
          </p:cNvSpPr>
          <p:nvPr>
            <p:ph idx="1"/>
          </p:nvPr>
        </p:nvSpPr>
        <p:spPr/>
        <p:txBody>
          <a:bodyPr/>
          <a:lstStyle/>
          <a:p>
            <a:r>
              <a:rPr lang="en-US" dirty="0"/>
              <a:t>Your amygdala, which is part of the</a:t>
            </a:r>
            <a:r>
              <a:rPr lang="en-US" dirty="0">
                <a:hlinkClick r:id="rId2"/>
              </a:rPr>
              <a:t> limbic system</a:t>
            </a:r>
            <a:r>
              <a:rPr lang="en-US" dirty="0"/>
              <a:t>,  acts as the brain’s threat radar and alarm. It’s constantly scanning your environment for signs of danger, ready to activate reflexes to keep you safe.</a:t>
            </a:r>
          </a:p>
          <a:p>
            <a:r>
              <a:rPr lang="en-US" dirty="0"/>
              <a:t> When this happens, most of your physical and mental resources get allocated to making sure you survive.</a:t>
            </a:r>
          </a:p>
        </p:txBody>
      </p:sp>
    </p:spTree>
    <p:extLst>
      <p:ext uri="{BB962C8B-B14F-4D97-AF65-F5344CB8AC3E}">
        <p14:creationId xmlns:p14="http://schemas.microsoft.com/office/powerpoint/2010/main" val="342634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1661-6029-43F3-826B-BAC7AF0C82B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036FFFAF-87C8-7EF6-8E2C-081BD2861BFA}"/>
              </a:ext>
            </a:extLst>
          </p:cNvPr>
          <p:cNvSpPr>
            <a:spLocks noGrp="1"/>
          </p:cNvSpPr>
          <p:nvPr>
            <p:ph idx="1"/>
          </p:nvPr>
        </p:nvSpPr>
        <p:spPr/>
        <p:txBody>
          <a:bodyPr/>
          <a:lstStyle/>
          <a:p>
            <a:r>
              <a:rPr lang="en-US" dirty="0"/>
              <a:t> When this happens, most of your physical and mental resources get allocated to making sure you survive.</a:t>
            </a:r>
          </a:p>
          <a:p>
            <a:r>
              <a:rPr lang="en-US" dirty="0"/>
              <a:t>Your thinking, rational brain shuts down.</a:t>
            </a:r>
          </a:p>
          <a:p>
            <a:r>
              <a:rPr lang="en-US" dirty="0"/>
              <a:t>Basically, your brain eliminates all unnecessary functioning preparing you to fight or flee.</a:t>
            </a:r>
          </a:p>
        </p:txBody>
      </p:sp>
    </p:spTree>
    <p:extLst>
      <p:ext uri="{BB962C8B-B14F-4D97-AF65-F5344CB8AC3E}">
        <p14:creationId xmlns:p14="http://schemas.microsoft.com/office/powerpoint/2010/main" val="224300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BF7D-D051-0FA7-6174-DC8D94DB0EF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452232D2-DCFE-56EF-D15B-78C769D9B94F}"/>
              </a:ext>
            </a:extLst>
          </p:cNvPr>
          <p:cNvSpPr>
            <a:spLocks noGrp="1"/>
          </p:cNvSpPr>
          <p:nvPr>
            <p:ph idx="1"/>
          </p:nvPr>
        </p:nvSpPr>
        <p:spPr/>
        <p:txBody>
          <a:bodyPr>
            <a:normAutofit fontScale="92500" lnSpcReduction="20000"/>
          </a:bodyPr>
          <a:lstStyle/>
          <a:p>
            <a:r>
              <a:rPr lang="en-US" dirty="0"/>
              <a:t>Switch the part of your brain in control.</a:t>
            </a:r>
          </a:p>
          <a:p>
            <a:r>
              <a:rPr lang="en-US" dirty="0"/>
              <a:t>Slow your breathing.</a:t>
            </a:r>
          </a:p>
          <a:p>
            <a:r>
              <a:rPr lang="en-US" dirty="0"/>
              <a:t>Support yourself with your self-talk.</a:t>
            </a:r>
          </a:p>
          <a:p>
            <a:endParaRPr lang="en-US" dirty="0"/>
          </a:p>
          <a:p>
            <a:pPr lvl="1" fontAlgn="base"/>
            <a:r>
              <a:rPr lang="en-US" dirty="0"/>
              <a:t>“I can handle this. I can figure it out.”</a:t>
            </a:r>
          </a:p>
          <a:p>
            <a:pPr lvl="1" fontAlgn="base"/>
            <a:r>
              <a:rPr lang="en-US" dirty="0"/>
              <a:t>“Things can turn out OK. I’ve been through tough situations before and they ended up OK.”</a:t>
            </a:r>
          </a:p>
          <a:p>
            <a:pPr lvl="1" fontAlgn="base"/>
            <a:r>
              <a:rPr lang="en-US" dirty="0"/>
              <a:t>“Take it one thing at a time. All I have to do is figure out the next best step.”</a:t>
            </a:r>
          </a:p>
          <a:p>
            <a:pPr marL="0" indent="0">
              <a:buNone/>
            </a:pPr>
            <a:br>
              <a:rPr lang="en-US" dirty="0"/>
            </a:br>
            <a:endParaRPr lang="en-US" dirty="0"/>
          </a:p>
        </p:txBody>
      </p:sp>
    </p:spTree>
    <p:extLst>
      <p:ext uri="{BB962C8B-B14F-4D97-AF65-F5344CB8AC3E}">
        <p14:creationId xmlns:p14="http://schemas.microsoft.com/office/powerpoint/2010/main" val="364603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B585-396D-0E4A-0DB4-F774F4CF489F}"/>
              </a:ext>
            </a:extLst>
          </p:cNvPr>
          <p:cNvSpPr>
            <a:spLocks noGrp="1"/>
          </p:cNvSpPr>
          <p:nvPr>
            <p:ph type="title"/>
          </p:nvPr>
        </p:nvSpPr>
        <p:spPr/>
        <p:txBody>
          <a:bodyPr/>
          <a:lstStyle/>
          <a:p>
            <a:r>
              <a:rPr lang="en-US" dirty="0"/>
              <a:t>Switch the part of your brain in control.</a:t>
            </a:r>
          </a:p>
        </p:txBody>
      </p:sp>
      <p:sp>
        <p:nvSpPr>
          <p:cNvPr id="3" name="Content Placeholder 2">
            <a:extLst>
              <a:ext uri="{FF2B5EF4-FFF2-40B4-BE49-F238E27FC236}">
                <a16:creationId xmlns:a16="http://schemas.microsoft.com/office/drawing/2014/main" id="{479EEDB5-AACC-8CEA-98B3-9676800CB780}"/>
              </a:ext>
            </a:extLst>
          </p:cNvPr>
          <p:cNvSpPr>
            <a:spLocks noGrp="1"/>
          </p:cNvSpPr>
          <p:nvPr>
            <p:ph idx="1"/>
          </p:nvPr>
        </p:nvSpPr>
        <p:spPr/>
        <p:txBody>
          <a:bodyPr/>
          <a:lstStyle/>
          <a:p>
            <a:r>
              <a:rPr lang="en-US" dirty="0"/>
              <a:t>You can consciously choose to help yourself through it – whatever “it” is – and let the frontal lobe, your thinking brain, take control. </a:t>
            </a:r>
          </a:p>
          <a:p>
            <a:r>
              <a:rPr lang="en-US" dirty="0"/>
              <a:t>Deliberately </a:t>
            </a:r>
            <a:r>
              <a:rPr lang="en-US" dirty="0">
                <a:hlinkClick r:id="rId2"/>
              </a:rPr>
              <a:t>shifting control of your thoughts and actions from your limbic system to the conscious awareness of your frontal lobe is really what is happening in your brain with mindfulness</a:t>
            </a:r>
            <a:r>
              <a:rPr lang="en-US" dirty="0"/>
              <a:t>.</a:t>
            </a:r>
          </a:p>
          <a:p>
            <a:r>
              <a:rPr lang="en-US" dirty="0"/>
              <a:t>When you are </a:t>
            </a:r>
            <a:r>
              <a:rPr lang="en-US" dirty="0">
                <a:hlinkClick r:id="rId3"/>
              </a:rPr>
              <a:t>mindful,</a:t>
            </a:r>
            <a:r>
              <a:rPr lang="en-US" dirty="0"/>
              <a:t> your frontal lobe “talks to” and influences other areas of your brain to insert rational thinking and calm them down.</a:t>
            </a:r>
          </a:p>
        </p:txBody>
      </p:sp>
    </p:spTree>
    <p:extLst>
      <p:ext uri="{BB962C8B-B14F-4D97-AF65-F5344CB8AC3E}">
        <p14:creationId xmlns:p14="http://schemas.microsoft.com/office/powerpoint/2010/main" val="189294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5BAC-7C7B-ECC3-55EF-1A63201EC75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D5C11BF7-0CA2-1605-9871-C021904A44CF}"/>
              </a:ext>
            </a:extLst>
          </p:cNvPr>
          <p:cNvSpPr>
            <a:spLocks noGrp="1"/>
          </p:cNvSpPr>
          <p:nvPr>
            <p:ph idx="1"/>
          </p:nvPr>
        </p:nvSpPr>
        <p:spPr/>
        <p:txBody>
          <a:bodyPr/>
          <a:lstStyle/>
          <a:p>
            <a:r>
              <a:rPr lang="en-US" dirty="0">
                <a:hlinkClick r:id="rId2"/>
              </a:rPr>
              <a:t>Slowing your breath is the quickest way to calm your brain and body. </a:t>
            </a:r>
            <a:r>
              <a:rPr lang="en-US" dirty="0"/>
              <a:t> It’s kind of like your remote control. You don’t have to think about breathing. It’s subconscious. However, at any moment, you can consciously change how you are breathing which simultaneously alters your emotions and nervous system function.</a:t>
            </a:r>
          </a:p>
        </p:txBody>
      </p:sp>
    </p:spTree>
    <p:extLst>
      <p:ext uri="{BB962C8B-B14F-4D97-AF65-F5344CB8AC3E}">
        <p14:creationId xmlns:p14="http://schemas.microsoft.com/office/powerpoint/2010/main" val="3042744142"/>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B2130"/>
      </a:dk2>
      <a:lt2>
        <a:srgbClr val="F0F3F1"/>
      </a:lt2>
      <a:accent1>
        <a:srgbClr val="D937B0"/>
      </a:accent1>
      <a:accent2>
        <a:srgbClr val="AC25C7"/>
      </a:accent2>
      <a:accent3>
        <a:srgbClr val="7B37D9"/>
      </a:accent3>
      <a:accent4>
        <a:srgbClr val="3A3ACC"/>
      </a:accent4>
      <a:accent5>
        <a:srgbClr val="377AD9"/>
      </a:accent5>
      <a:accent6>
        <a:srgbClr val="25ACC7"/>
      </a:accent6>
      <a:hlink>
        <a:srgbClr val="3F5F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8521</TotalTime>
  <Words>1668</Words>
  <Application>Microsoft Macintosh PowerPoint</Application>
  <PresentationFormat>Widescreen</PresentationFormat>
  <Paragraphs>128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Neue Haas Grotesk Text Pro</vt:lpstr>
      <vt:lpstr>AccentBoxVTI</vt:lpstr>
      <vt:lpstr>We have talked about</vt:lpstr>
      <vt:lpstr>Your Brain in an Emergency</vt:lpstr>
      <vt:lpstr>Disclaimer</vt:lpstr>
      <vt:lpstr>PowerPoint Presentation</vt:lpstr>
      <vt:lpstr> </vt:lpstr>
      <vt:lpstr> </vt:lpstr>
      <vt:lpstr> </vt:lpstr>
      <vt:lpstr>Switch the part of your brain in control.</vt:lpstr>
      <vt:lpstr> </vt:lpstr>
      <vt:lpstr> </vt:lpstr>
      <vt:lpstr>What would be your first response to….</vt:lpstr>
      <vt:lpstr>What do you do?</vt:lpstr>
      <vt:lpstr>What do you do?</vt:lpstr>
      <vt:lpstr>What do you do?</vt:lpstr>
      <vt:lpstr>What do you do?</vt:lpstr>
      <vt:lpstr>Some basics</vt:lpstr>
      <vt:lpstr>Some basics</vt:lpstr>
      <vt:lpstr>Some basics</vt:lpstr>
      <vt:lpstr>Some basics</vt:lpstr>
      <vt:lpstr>Some basics</vt:lpstr>
      <vt:lpstr>A little more </vt:lpstr>
      <vt:lpstr>Denial: This is not happening </vt:lpstr>
      <vt:lpstr>This is known as social proof.</vt:lpstr>
      <vt:lpstr>This is called diffusion of responsibility</vt:lpstr>
      <vt:lpstr>This is called diffusion of responsibility</vt:lpstr>
      <vt:lpstr>This is called diffusion of responsibility</vt:lpstr>
      <vt:lpstr>Deliberation: What are my options? </vt:lpstr>
      <vt:lpstr>Being Prepared</vt:lpstr>
      <vt:lpstr>Decisive action: It’s go time! </vt:lpstr>
      <vt:lpstr>Plan Now!</vt:lpstr>
      <vt:lpstr>Now let’s get specific</vt:lpstr>
      <vt:lpstr>You are a licensed ham radio operator</vt:lpstr>
      <vt:lpstr>It’s Go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Brain in an Emergency</dc:title>
  <dc:creator>Rulon Swensen</dc:creator>
  <cp:lastModifiedBy>Rulon Swensen</cp:lastModifiedBy>
  <cp:revision>8</cp:revision>
  <dcterms:created xsi:type="dcterms:W3CDTF">2022-07-30T14:25:55Z</dcterms:created>
  <dcterms:modified xsi:type="dcterms:W3CDTF">2023-01-02T19:08:00Z</dcterms:modified>
</cp:coreProperties>
</file>