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93" r:id="rId3"/>
    <p:sldId id="292" r:id="rId4"/>
    <p:sldId id="257" r:id="rId5"/>
    <p:sldId id="263" r:id="rId6"/>
    <p:sldId id="264" r:id="rId7"/>
    <p:sldId id="265" r:id="rId8"/>
    <p:sldId id="267" r:id="rId9"/>
    <p:sldId id="268" r:id="rId10"/>
    <p:sldId id="260" r:id="rId11"/>
    <p:sldId id="276" r:id="rId12"/>
    <p:sldId id="266" r:id="rId13"/>
    <p:sldId id="258" r:id="rId14"/>
    <p:sldId id="283" r:id="rId15"/>
    <p:sldId id="284" r:id="rId16"/>
    <p:sldId id="285" r:id="rId17"/>
    <p:sldId id="286" r:id="rId18"/>
    <p:sldId id="287" r:id="rId19"/>
    <p:sldId id="290" r:id="rId20"/>
    <p:sldId id="291" r:id="rId21"/>
    <p:sldId id="259" r:id="rId22"/>
    <p:sldId id="277" r:id="rId23"/>
    <p:sldId id="279" r:id="rId24"/>
    <p:sldId id="278" r:id="rId25"/>
    <p:sldId id="280" r:id="rId26"/>
    <p:sldId id="281" r:id="rId27"/>
    <p:sldId id="289" r:id="rId28"/>
    <p:sldId id="282" r:id="rId29"/>
    <p:sldId id="272" r:id="rId30"/>
    <p:sldId id="262" r:id="rId31"/>
    <p:sldId id="269" r:id="rId32"/>
    <p:sldId id="275" r:id="rId33"/>
    <p:sldId id="270" r:id="rId34"/>
    <p:sldId id="273" r:id="rId35"/>
    <p:sldId id="274" r:id="rId36"/>
    <p:sldId id="288" r:id="rId37"/>
    <p:sldId id="27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5/11/21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5/11/21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5/11/21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5/11/21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5/11/21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enerationsolar.com/inverters/multi-stage-charg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E4BF1A-2EE3-324A-94E0-223A736738CC}"/>
              </a:ext>
            </a:extLst>
          </p:cNvPr>
          <p:cNvSpPr>
            <a:spLocks noGrp="1"/>
          </p:cNvSpPr>
          <p:nvPr>
            <p:ph type="subTitle" idx="1"/>
          </p:nvPr>
        </p:nvSpPr>
        <p:spPr>
          <a:xfrm>
            <a:off x="5512100" y="2216755"/>
            <a:ext cx="6216074" cy="2424489"/>
          </a:xfrm>
        </p:spPr>
        <p:txBody>
          <a:bodyPr>
            <a:noAutofit/>
          </a:bodyPr>
          <a:lstStyle/>
          <a:p>
            <a:r>
              <a:rPr lang="en-US" sz="6000" dirty="0"/>
              <a:t>Solar Power for Ham Radio</a:t>
            </a:r>
          </a:p>
        </p:txBody>
      </p:sp>
      <p:pic>
        <p:nvPicPr>
          <p:cNvPr id="7" name="Picture 6">
            <a:extLst>
              <a:ext uri="{FF2B5EF4-FFF2-40B4-BE49-F238E27FC236}">
                <a16:creationId xmlns:a16="http://schemas.microsoft.com/office/drawing/2014/main" id="{6738269B-33A9-1243-8D84-4C80B3C8CD9C}"/>
              </a:ext>
            </a:extLst>
          </p:cNvPr>
          <p:cNvPicPr>
            <a:picLocks noChangeAspect="1"/>
          </p:cNvPicPr>
          <p:nvPr/>
        </p:nvPicPr>
        <p:blipFill>
          <a:blip r:embed="rId2"/>
          <a:stretch>
            <a:fillRect/>
          </a:stretch>
        </p:blipFill>
        <p:spPr>
          <a:xfrm>
            <a:off x="573157" y="1160669"/>
            <a:ext cx="5143500" cy="4318000"/>
          </a:xfrm>
          <a:prstGeom prst="rect">
            <a:avLst/>
          </a:prstGeom>
        </p:spPr>
      </p:pic>
    </p:spTree>
    <p:extLst>
      <p:ext uri="{BB962C8B-B14F-4D97-AF65-F5344CB8AC3E}">
        <p14:creationId xmlns:p14="http://schemas.microsoft.com/office/powerpoint/2010/main" val="1349471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C9DC-FA48-2948-9DA9-2A1AE02DC8AB}"/>
              </a:ext>
            </a:extLst>
          </p:cNvPr>
          <p:cNvSpPr>
            <a:spLocks noGrp="1"/>
          </p:cNvSpPr>
          <p:nvPr>
            <p:ph type="title"/>
          </p:nvPr>
        </p:nvSpPr>
        <p:spPr/>
        <p:txBody>
          <a:bodyPr/>
          <a:lstStyle/>
          <a:p>
            <a:r>
              <a:rPr lang="en-US" dirty="0"/>
              <a:t>What do you really need?</a:t>
            </a:r>
          </a:p>
        </p:txBody>
      </p:sp>
      <p:sp>
        <p:nvSpPr>
          <p:cNvPr id="3" name="Content Placeholder 2">
            <a:extLst>
              <a:ext uri="{FF2B5EF4-FFF2-40B4-BE49-F238E27FC236}">
                <a16:creationId xmlns:a16="http://schemas.microsoft.com/office/drawing/2014/main" id="{831DAC7C-387B-7942-9EF1-5DA9B86B00BD}"/>
              </a:ext>
            </a:extLst>
          </p:cNvPr>
          <p:cNvSpPr>
            <a:spLocks noGrp="1"/>
          </p:cNvSpPr>
          <p:nvPr>
            <p:ph idx="1"/>
          </p:nvPr>
        </p:nvSpPr>
        <p:spPr>
          <a:xfrm>
            <a:off x="2231136" y="2638044"/>
            <a:ext cx="7729728" cy="3484460"/>
          </a:xfrm>
        </p:spPr>
        <p:txBody>
          <a:bodyPr>
            <a:normAutofit/>
          </a:bodyPr>
          <a:lstStyle/>
          <a:p>
            <a:r>
              <a:rPr lang="en-US" sz="3200" dirty="0"/>
              <a:t>How much power you use is dependent on how often you transmit vs. receive.</a:t>
            </a:r>
          </a:p>
          <a:p>
            <a:r>
              <a:rPr lang="en-US" sz="3200" dirty="0"/>
              <a:t>Can you prioritize your transmissions?</a:t>
            </a:r>
          </a:p>
          <a:p>
            <a:r>
              <a:rPr lang="en-US" sz="3200" dirty="0"/>
              <a:t>Can you transmit at a lower power level?</a:t>
            </a:r>
          </a:p>
          <a:p>
            <a:r>
              <a:rPr lang="en-US" sz="3200" dirty="0"/>
              <a:t>Keep your transmissions short and to the point.</a:t>
            </a:r>
          </a:p>
        </p:txBody>
      </p:sp>
    </p:spTree>
    <p:extLst>
      <p:ext uri="{BB962C8B-B14F-4D97-AF65-F5344CB8AC3E}">
        <p14:creationId xmlns:p14="http://schemas.microsoft.com/office/powerpoint/2010/main" val="3585490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C9DC-FA48-2948-9DA9-2A1AE02DC8AB}"/>
              </a:ext>
            </a:extLst>
          </p:cNvPr>
          <p:cNvSpPr>
            <a:spLocks noGrp="1"/>
          </p:cNvSpPr>
          <p:nvPr>
            <p:ph type="title"/>
          </p:nvPr>
        </p:nvSpPr>
        <p:spPr/>
        <p:txBody>
          <a:bodyPr/>
          <a:lstStyle/>
          <a:p>
            <a:r>
              <a:rPr lang="en-US" dirty="0"/>
              <a:t>Step one in the process</a:t>
            </a:r>
          </a:p>
        </p:txBody>
      </p:sp>
      <p:sp>
        <p:nvSpPr>
          <p:cNvPr id="3" name="Content Placeholder 2">
            <a:extLst>
              <a:ext uri="{FF2B5EF4-FFF2-40B4-BE49-F238E27FC236}">
                <a16:creationId xmlns:a16="http://schemas.microsoft.com/office/drawing/2014/main" id="{831DAC7C-387B-7942-9EF1-5DA9B86B00BD}"/>
              </a:ext>
            </a:extLst>
          </p:cNvPr>
          <p:cNvSpPr>
            <a:spLocks noGrp="1"/>
          </p:cNvSpPr>
          <p:nvPr>
            <p:ph idx="1"/>
          </p:nvPr>
        </p:nvSpPr>
        <p:spPr>
          <a:xfrm>
            <a:off x="2231136" y="2638044"/>
            <a:ext cx="7729728" cy="3484460"/>
          </a:xfrm>
        </p:spPr>
        <p:txBody>
          <a:bodyPr>
            <a:normAutofit fontScale="92500" lnSpcReduction="20000"/>
          </a:bodyPr>
          <a:lstStyle/>
          <a:p>
            <a:pPr lvl="0"/>
            <a:r>
              <a:rPr lang="en-US" sz="3200" dirty="0"/>
              <a:t>Determine how much power you use when operating to figure out the wattage you need from your solar panels.</a:t>
            </a:r>
          </a:p>
          <a:p>
            <a:pPr lvl="0"/>
            <a:endParaRPr lang="en-US" sz="3200" dirty="0"/>
          </a:p>
          <a:p>
            <a:pPr lvl="0"/>
            <a:r>
              <a:rPr lang="en-US" sz="3200" dirty="0"/>
              <a:t>Using an inline amp meter will help you determine your solar needs.  Measure how much power you are consuming for a day.  </a:t>
            </a:r>
          </a:p>
          <a:p>
            <a:pPr marL="0" indent="0">
              <a:buNone/>
            </a:pPr>
            <a:r>
              <a:rPr lang="en-US" dirty="0"/>
              <a:t>.</a:t>
            </a:r>
          </a:p>
          <a:p>
            <a:endParaRPr lang="en-US" dirty="0"/>
          </a:p>
        </p:txBody>
      </p:sp>
    </p:spTree>
    <p:extLst>
      <p:ext uri="{BB962C8B-B14F-4D97-AF65-F5344CB8AC3E}">
        <p14:creationId xmlns:p14="http://schemas.microsoft.com/office/powerpoint/2010/main" val="203494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C9DC-FA48-2948-9DA9-2A1AE02DC8AB}"/>
              </a:ext>
            </a:extLst>
          </p:cNvPr>
          <p:cNvSpPr>
            <a:spLocks noGrp="1"/>
          </p:cNvSpPr>
          <p:nvPr>
            <p:ph type="title"/>
          </p:nvPr>
        </p:nvSpPr>
        <p:spPr>
          <a:xfrm>
            <a:off x="501727" y="905057"/>
            <a:ext cx="4577168" cy="1188720"/>
          </a:xfrm>
        </p:spPr>
        <p:txBody>
          <a:bodyPr/>
          <a:lstStyle/>
          <a:p>
            <a:r>
              <a:rPr lang="en-US" dirty="0"/>
              <a:t>The inline meter and how it works</a:t>
            </a:r>
          </a:p>
        </p:txBody>
      </p:sp>
      <p:sp>
        <p:nvSpPr>
          <p:cNvPr id="3" name="Content Placeholder 2">
            <a:extLst>
              <a:ext uri="{FF2B5EF4-FFF2-40B4-BE49-F238E27FC236}">
                <a16:creationId xmlns:a16="http://schemas.microsoft.com/office/drawing/2014/main" id="{831DAC7C-387B-7942-9EF1-5DA9B86B00BD}"/>
              </a:ext>
            </a:extLst>
          </p:cNvPr>
          <p:cNvSpPr>
            <a:spLocks noGrp="1"/>
          </p:cNvSpPr>
          <p:nvPr>
            <p:ph idx="1"/>
          </p:nvPr>
        </p:nvSpPr>
        <p:spPr>
          <a:xfrm>
            <a:off x="640876" y="4313583"/>
            <a:ext cx="10739430" cy="1510747"/>
          </a:xfrm>
        </p:spPr>
        <p:txBody>
          <a:bodyPr>
            <a:normAutofit/>
          </a:bodyPr>
          <a:lstStyle/>
          <a:p>
            <a:r>
              <a:rPr lang="en-US" sz="3200" dirty="0"/>
              <a:t>The meter will provide real time readings of the amps, volts, watts and amp hours (ah) while operating.</a:t>
            </a:r>
          </a:p>
        </p:txBody>
      </p:sp>
      <p:pic>
        <p:nvPicPr>
          <p:cNvPr id="4" name="Picture 3">
            <a:extLst>
              <a:ext uri="{FF2B5EF4-FFF2-40B4-BE49-F238E27FC236}">
                <a16:creationId xmlns:a16="http://schemas.microsoft.com/office/drawing/2014/main" id="{C1DD47EC-886A-E847-864C-0AA1813086AC}"/>
              </a:ext>
            </a:extLst>
          </p:cNvPr>
          <p:cNvPicPr>
            <a:picLocks noChangeAspect="1"/>
          </p:cNvPicPr>
          <p:nvPr/>
        </p:nvPicPr>
        <p:blipFill>
          <a:blip r:embed="rId2"/>
          <a:stretch>
            <a:fillRect/>
          </a:stretch>
        </p:blipFill>
        <p:spPr>
          <a:xfrm>
            <a:off x="5819875" y="560303"/>
            <a:ext cx="6119887" cy="2868697"/>
          </a:xfrm>
          <a:prstGeom prst="rect">
            <a:avLst/>
          </a:prstGeom>
        </p:spPr>
      </p:pic>
    </p:spTree>
    <p:extLst>
      <p:ext uri="{BB962C8B-B14F-4D97-AF65-F5344CB8AC3E}">
        <p14:creationId xmlns:p14="http://schemas.microsoft.com/office/powerpoint/2010/main" val="305893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EAD4-21FA-9A48-B073-60C9721C3868}"/>
              </a:ext>
            </a:extLst>
          </p:cNvPr>
          <p:cNvSpPr>
            <a:spLocks noGrp="1"/>
          </p:cNvSpPr>
          <p:nvPr>
            <p:ph type="title"/>
          </p:nvPr>
        </p:nvSpPr>
        <p:spPr/>
        <p:txBody>
          <a:bodyPr/>
          <a:lstStyle/>
          <a:p>
            <a:r>
              <a:rPr lang="en-US" dirty="0"/>
              <a:t>Battery Storage</a:t>
            </a:r>
          </a:p>
        </p:txBody>
      </p:sp>
      <p:sp>
        <p:nvSpPr>
          <p:cNvPr id="3" name="Content Placeholder 2">
            <a:extLst>
              <a:ext uri="{FF2B5EF4-FFF2-40B4-BE49-F238E27FC236}">
                <a16:creationId xmlns:a16="http://schemas.microsoft.com/office/drawing/2014/main" id="{4CAD5A01-1CFD-8C40-9A73-5FE44850486E}"/>
              </a:ext>
            </a:extLst>
          </p:cNvPr>
          <p:cNvSpPr>
            <a:spLocks noGrp="1"/>
          </p:cNvSpPr>
          <p:nvPr>
            <p:ph idx="1"/>
          </p:nvPr>
        </p:nvSpPr>
        <p:spPr>
          <a:xfrm>
            <a:off x="2231135" y="2638044"/>
            <a:ext cx="8045925" cy="3101983"/>
          </a:xfrm>
        </p:spPr>
        <p:txBody>
          <a:bodyPr/>
          <a:lstStyle/>
          <a:p>
            <a:r>
              <a:rPr lang="en-US" sz="2400" dirty="0"/>
              <a:t>You want to start your deployment with a full battery pack.   </a:t>
            </a:r>
          </a:p>
          <a:p>
            <a:r>
              <a:rPr lang="en-US" sz="2400" dirty="0"/>
              <a:t>The solar panel’s job is to keep the battery topped up. </a:t>
            </a:r>
          </a:p>
          <a:p>
            <a:r>
              <a:rPr lang="en-US" sz="2400" dirty="0"/>
              <a:t>Revert back to using our battery storage during darkness </a:t>
            </a:r>
          </a:p>
          <a:p>
            <a:r>
              <a:rPr lang="en-US" sz="2400" dirty="0"/>
              <a:t>Generators can keep your batteries charged when needed.</a:t>
            </a:r>
          </a:p>
          <a:p>
            <a:r>
              <a:rPr lang="en-US" sz="2400" dirty="0"/>
              <a:t>Under heavy use, you may need to use a combination.</a:t>
            </a:r>
          </a:p>
          <a:p>
            <a:endParaRPr lang="en-US" dirty="0"/>
          </a:p>
        </p:txBody>
      </p:sp>
    </p:spTree>
    <p:extLst>
      <p:ext uri="{BB962C8B-B14F-4D97-AF65-F5344CB8AC3E}">
        <p14:creationId xmlns:p14="http://schemas.microsoft.com/office/powerpoint/2010/main" val="289991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04DC-635B-2D43-861C-84949389D419}"/>
              </a:ext>
            </a:extLst>
          </p:cNvPr>
          <p:cNvSpPr>
            <a:spLocks noGrp="1"/>
          </p:cNvSpPr>
          <p:nvPr>
            <p:ph type="title"/>
          </p:nvPr>
        </p:nvSpPr>
        <p:spPr>
          <a:xfrm>
            <a:off x="5381807" y="964692"/>
            <a:ext cx="5894832" cy="1188720"/>
          </a:xfrm>
        </p:spPr>
        <p:txBody>
          <a:bodyPr>
            <a:normAutofit/>
          </a:bodyPr>
          <a:lstStyle/>
          <a:p>
            <a:r>
              <a:rPr lang="en-US" dirty="0"/>
              <a:t>Standard Lead-Acid batteries</a:t>
            </a:r>
          </a:p>
        </p:txBody>
      </p:sp>
      <p:sp>
        <p:nvSpPr>
          <p:cNvPr id="11" name="Rectangle 10">
            <a:extLst>
              <a:ext uri="{FF2B5EF4-FFF2-40B4-BE49-F238E27FC236}">
                <a16:creationId xmlns:a16="http://schemas.microsoft.com/office/drawing/2014/main" id="{C7EC7370-FF9F-4131-8812-2123F5D9D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377563-4FF6-4DD0-B84A-CFBB8D78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3A807B6-6F1C-9D46-8A15-B0F73248CC4D}"/>
              </a:ext>
            </a:extLst>
          </p:cNvPr>
          <p:cNvPicPr>
            <a:picLocks noChangeAspect="1"/>
          </p:cNvPicPr>
          <p:nvPr/>
        </p:nvPicPr>
        <p:blipFill>
          <a:blip r:embed="rId2"/>
          <a:stretch>
            <a:fillRect/>
          </a:stretch>
        </p:blipFill>
        <p:spPr>
          <a:xfrm>
            <a:off x="1127499" y="1938173"/>
            <a:ext cx="3328416" cy="2989595"/>
          </a:xfrm>
          <a:prstGeom prst="rect">
            <a:avLst/>
          </a:prstGeom>
        </p:spPr>
      </p:pic>
      <p:sp>
        <p:nvSpPr>
          <p:cNvPr id="8" name="Content Placeholder 7">
            <a:extLst>
              <a:ext uri="{FF2B5EF4-FFF2-40B4-BE49-F238E27FC236}">
                <a16:creationId xmlns:a16="http://schemas.microsoft.com/office/drawing/2014/main" id="{21BB3FAD-9C4D-462A-B64D-ACB7890B35F8}"/>
              </a:ext>
            </a:extLst>
          </p:cNvPr>
          <p:cNvSpPr>
            <a:spLocks noGrp="1"/>
          </p:cNvSpPr>
          <p:nvPr>
            <p:ph idx="1"/>
          </p:nvPr>
        </p:nvSpPr>
        <p:spPr>
          <a:xfrm>
            <a:off x="5380378" y="2638044"/>
            <a:ext cx="5963317" cy="3263206"/>
          </a:xfrm>
        </p:spPr>
        <p:txBody>
          <a:bodyPr>
            <a:normAutofit/>
          </a:bodyPr>
          <a:lstStyle/>
          <a:p>
            <a:r>
              <a:rPr lang="en-US" b="1" dirty="0"/>
              <a:t>Flooded or "wet cell"</a:t>
            </a:r>
            <a:r>
              <a:rPr lang="en-US" dirty="0"/>
              <a:t> batteries are the most commonly used batteries on the market today. </a:t>
            </a:r>
          </a:p>
          <a:p>
            <a:r>
              <a:rPr lang="en-US" dirty="0"/>
              <a:t>Usually flooded batteries are not sealed, and do not recombine the gases to liquids internally. </a:t>
            </a:r>
          </a:p>
          <a:p>
            <a:r>
              <a:rPr lang="en-US" dirty="0"/>
              <a:t>Flooded batteries do require maintenance, in the form of water, to routinely replenish lost electrolyte through the vents. </a:t>
            </a:r>
          </a:p>
        </p:txBody>
      </p:sp>
    </p:spTree>
    <p:extLst>
      <p:ext uri="{BB962C8B-B14F-4D97-AF65-F5344CB8AC3E}">
        <p14:creationId xmlns:p14="http://schemas.microsoft.com/office/powerpoint/2010/main" val="316272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DA09FE-E4A9-B04D-A126-E654AA54C4B1}"/>
              </a:ext>
            </a:extLst>
          </p:cNvPr>
          <p:cNvSpPr>
            <a:spLocks noGrp="1"/>
          </p:cNvSpPr>
          <p:nvPr>
            <p:ph type="title"/>
          </p:nvPr>
        </p:nvSpPr>
        <p:spPr>
          <a:xfrm>
            <a:off x="804674" y="516437"/>
            <a:ext cx="3044950" cy="1627792"/>
          </a:xfrm>
        </p:spPr>
        <p:txBody>
          <a:bodyPr vert="horz" lIns="274320" tIns="182880" rIns="274320" bIns="182880" rtlCol="0" anchor="ctr" anchorCtr="1">
            <a:normAutofit/>
          </a:bodyPr>
          <a:lstStyle/>
          <a:p>
            <a:r>
              <a:rPr lang="en-US" dirty="0"/>
              <a:t>Sealed lead-acid batteries</a:t>
            </a:r>
          </a:p>
        </p:txBody>
      </p:sp>
      <p:pic>
        <p:nvPicPr>
          <p:cNvPr id="5" name="Content Placeholder 4" descr="A picture containing calendar&#10;&#10;Description automatically generated">
            <a:extLst>
              <a:ext uri="{FF2B5EF4-FFF2-40B4-BE49-F238E27FC236}">
                <a16:creationId xmlns:a16="http://schemas.microsoft.com/office/drawing/2014/main" id="{FE5ECC28-5F41-1645-88A7-6AB5AEB4DCAF}"/>
              </a:ext>
            </a:extLst>
          </p:cNvPr>
          <p:cNvPicPr>
            <a:picLocks noGrp="1" noChangeAspect="1"/>
          </p:cNvPicPr>
          <p:nvPr>
            <p:ph idx="1"/>
          </p:nvPr>
        </p:nvPicPr>
        <p:blipFill>
          <a:blip r:embed="rId2"/>
          <a:stretch>
            <a:fillRect/>
          </a:stretch>
        </p:blipFill>
        <p:spPr>
          <a:xfrm>
            <a:off x="5623609" y="640080"/>
            <a:ext cx="5599078" cy="5263134"/>
          </a:xfrm>
          <a:prstGeom prst="rect">
            <a:avLst/>
          </a:prstGeom>
        </p:spPr>
      </p:pic>
      <p:sp>
        <p:nvSpPr>
          <p:cNvPr id="3" name="TextBox 2">
            <a:extLst>
              <a:ext uri="{FF2B5EF4-FFF2-40B4-BE49-F238E27FC236}">
                <a16:creationId xmlns:a16="http://schemas.microsoft.com/office/drawing/2014/main" id="{CFE85CDA-A969-3041-B6DE-D04FACF7F110}"/>
              </a:ext>
            </a:extLst>
          </p:cNvPr>
          <p:cNvSpPr txBox="1"/>
          <p:nvPr/>
        </p:nvSpPr>
        <p:spPr>
          <a:xfrm>
            <a:off x="357810" y="2810428"/>
            <a:ext cx="3916016" cy="3785652"/>
          </a:xfrm>
          <a:prstGeom prst="rect">
            <a:avLst/>
          </a:prstGeom>
          <a:noFill/>
        </p:spPr>
        <p:txBody>
          <a:bodyPr wrap="square" rtlCol="0">
            <a:spAutoFit/>
          </a:bodyPr>
          <a:lstStyle/>
          <a:p>
            <a:r>
              <a:rPr lang="en-US" sz="2400" dirty="0">
                <a:solidFill>
                  <a:schemeClr val="bg1"/>
                </a:solidFill>
              </a:rPr>
              <a:t>A sealed lead acid battery (SLA) is a lead – acid battery that has the sulfuric acid electrolyte coagulated (thickened) so it cannot spill out. They are partially sealed but have vents in case gases are accidentally released for example by overcharging. </a:t>
            </a:r>
          </a:p>
        </p:txBody>
      </p:sp>
    </p:spTree>
    <p:extLst>
      <p:ext uri="{BB962C8B-B14F-4D97-AF65-F5344CB8AC3E}">
        <p14:creationId xmlns:p14="http://schemas.microsoft.com/office/powerpoint/2010/main" val="410531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0A506-B189-E942-958B-7EF658244CC9}"/>
              </a:ext>
            </a:extLst>
          </p:cNvPr>
          <p:cNvSpPr>
            <a:spLocks noGrp="1"/>
          </p:cNvSpPr>
          <p:nvPr>
            <p:ph type="title"/>
          </p:nvPr>
        </p:nvSpPr>
        <p:spPr>
          <a:xfrm>
            <a:off x="643466" y="643467"/>
            <a:ext cx="6242719" cy="1728044"/>
          </a:xfrm>
          <a:noFill/>
          <a:ln>
            <a:solidFill>
              <a:schemeClr val="bg1"/>
            </a:solidFill>
          </a:ln>
        </p:spPr>
        <p:txBody>
          <a:bodyPr wrap="square">
            <a:normAutofit/>
          </a:bodyPr>
          <a:lstStyle/>
          <a:p>
            <a:r>
              <a:rPr lang="en-US">
                <a:solidFill>
                  <a:schemeClr val="bg1"/>
                </a:solidFill>
              </a:rPr>
              <a:t>AGM – absorbed glass mat batteries</a:t>
            </a:r>
          </a:p>
        </p:txBody>
      </p:sp>
      <p:sp>
        <p:nvSpPr>
          <p:cNvPr id="9" name="Content Placeholder 8">
            <a:extLst>
              <a:ext uri="{FF2B5EF4-FFF2-40B4-BE49-F238E27FC236}">
                <a16:creationId xmlns:a16="http://schemas.microsoft.com/office/drawing/2014/main" id="{0D8627F7-9CEA-40B0-831C-8E55624CFB3C}"/>
              </a:ext>
            </a:extLst>
          </p:cNvPr>
          <p:cNvSpPr>
            <a:spLocks noGrp="1"/>
          </p:cNvSpPr>
          <p:nvPr>
            <p:ph idx="1"/>
          </p:nvPr>
        </p:nvSpPr>
        <p:spPr>
          <a:xfrm>
            <a:off x="643467" y="2638044"/>
            <a:ext cx="6242715" cy="3415622"/>
          </a:xfrm>
        </p:spPr>
        <p:txBody>
          <a:bodyPr>
            <a:normAutofit/>
          </a:bodyPr>
          <a:lstStyle/>
          <a:p>
            <a:r>
              <a:rPr lang="en-US" dirty="0">
                <a:solidFill>
                  <a:schemeClr val="bg1"/>
                </a:solidFill>
              </a:rPr>
              <a:t>An AGM battery uses a separator consisting of fiberglass between the plate and wrappers to hold the electrolyte in its place with capillary action</a:t>
            </a:r>
            <a:r>
              <a:rPr lang="en-US" dirty="0"/>
              <a:t>. </a:t>
            </a:r>
          </a:p>
          <a:p>
            <a:r>
              <a:rPr lang="en-US" dirty="0">
                <a:solidFill>
                  <a:schemeClr val="bg1"/>
                </a:solidFill>
              </a:rPr>
              <a:t>This capillary action holds the liquid inside the glass matting, making the AGM Battery "spill proof" if it is ever exposed</a:t>
            </a:r>
            <a:r>
              <a:rPr lang="en-US" dirty="0"/>
              <a:t>.</a:t>
            </a:r>
          </a:p>
          <a:p>
            <a:r>
              <a:rPr lang="en-US" dirty="0">
                <a:solidFill>
                  <a:schemeClr val="bg1"/>
                </a:solidFill>
              </a:rPr>
              <a:t>Premium AGM batteries recombine the gases produced internally, back into liquid. This recombination makes the AGM battery maintenance free.  </a:t>
            </a:r>
          </a:p>
        </p:txBody>
      </p:sp>
      <p:pic>
        <p:nvPicPr>
          <p:cNvPr id="3" name="Picture 2">
            <a:extLst>
              <a:ext uri="{FF2B5EF4-FFF2-40B4-BE49-F238E27FC236}">
                <a16:creationId xmlns:a16="http://schemas.microsoft.com/office/drawing/2014/main" id="{A011C5E9-51AC-A244-AA63-811BC358B5EF}"/>
              </a:ext>
            </a:extLst>
          </p:cNvPr>
          <p:cNvPicPr>
            <a:picLocks noChangeAspect="1"/>
          </p:cNvPicPr>
          <p:nvPr/>
        </p:nvPicPr>
        <p:blipFill>
          <a:blip r:embed="rId2"/>
          <a:stretch>
            <a:fillRect/>
          </a:stretch>
        </p:blipFill>
        <p:spPr>
          <a:xfrm>
            <a:off x="8507536" y="638946"/>
            <a:ext cx="2662467" cy="2629187"/>
          </a:xfrm>
          <a:prstGeom prst="rect">
            <a:avLst/>
          </a:prstGeom>
        </p:spPr>
      </p:pic>
      <p:pic>
        <p:nvPicPr>
          <p:cNvPr id="5" name="Content Placeholder 4" descr="A picture containing text, battery, electronics&#10;&#10;Description automatically generated">
            <a:extLst>
              <a:ext uri="{FF2B5EF4-FFF2-40B4-BE49-F238E27FC236}">
                <a16:creationId xmlns:a16="http://schemas.microsoft.com/office/drawing/2014/main" id="{AA9D81E4-F866-BD42-B757-85C331D4E621}"/>
              </a:ext>
            </a:extLst>
          </p:cNvPr>
          <p:cNvPicPr>
            <a:picLocks noChangeAspect="1"/>
          </p:cNvPicPr>
          <p:nvPr/>
        </p:nvPicPr>
        <p:blipFill>
          <a:blip r:embed="rId3"/>
          <a:stretch>
            <a:fillRect/>
          </a:stretch>
        </p:blipFill>
        <p:spPr>
          <a:xfrm>
            <a:off x="8490927" y="3589867"/>
            <a:ext cx="2695685" cy="2463799"/>
          </a:xfrm>
          <a:prstGeom prst="rect">
            <a:avLst/>
          </a:prstGeom>
        </p:spPr>
      </p:pic>
    </p:spTree>
    <p:extLst>
      <p:ext uri="{BB962C8B-B14F-4D97-AF65-F5344CB8AC3E}">
        <p14:creationId xmlns:p14="http://schemas.microsoft.com/office/powerpoint/2010/main" val="60160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5010-E6BD-3A4C-9629-29A2F9F7EE9F}"/>
              </a:ext>
            </a:extLst>
          </p:cNvPr>
          <p:cNvSpPr>
            <a:spLocks noGrp="1"/>
          </p:cNvSpPr>
          <p:nvPr>
            <p:ph type="title"/>
          </p:nvPr>
        </p:nvSpPr>
        <p:spPr>
          <a:xfrm>
            <a:off x="6900672" y="978776"/>
            <a:ext cx="4486656" cy="1174991"/>
          </a:xfrm>
        </p:spPr>
        <p:txBody>
          <a:bodyPr>
            <a:normAutofit/>
          </a:bodyPr>
          <a:lstStyle/>
          <a:p>
            <a:r>
              <a:rPr lang="en-US" sz="2400"/>
              <a:t>Gel-cell batteries</a:t>
            </a:r>
          </a:p>
        </p:txBody>
      </p:sp>
      <p:pic>
        <p:nvPicPr>
          <p:cNvPr id="5" name="Content Placeholder 4" descr="A picture containing text, blue, battery&#10;&#10;Description automatically generated">
            <a:extLst>
              <a:ext uri="{FF2B5EF4-FFF2-40B4-BE49-F238E27FC236}">
                <a16:creationId xmlns:a16="http://schemas.microsoft.com/office/drawing/2014/main" id="{036C5CAC-518A-5B48-A2A9-D311B34BAA4D}"/>
              </a:ext>
            </a:extLst>
          </p:cNvPr>
          <p:cNvPicPr>
            <a:picLocks noChangeAspect="1"/>
          </p:cNvPicPr>
          <p:nvPr/>
        </p:nvPicPr>
        <p:blipFill rotWithShape="1">
          <a:blip r:embed="rId2"/>
          <a:srcRect l="12579"/>
          <a:stretch/>
        </p:blipFill>
        <p:spPr>
          <a:xfrm>
            <a:off x="596348" y="315751"/>
            <a:ext cx="5227983" cy="5890535"/>
          </a:xfrm>
          <a:prstGeom prst="rect">
            <a:avLst/>
          </a:prstGeom>
        </p:spPr>
      </p:pic>
      <p:sp>
        <p:nvSpPr>
          <p:cNvPr id="9" name="Content Placeholder 8">
            <a:extLst>
              <a:ext uri="{FF2B5EF4-FFF2-40B4-BE49-F238E27FC236}">
                <a16:creationId xmlns:a16="http://schemas.microsoft.com/office/drawing/2014/main" id="{20692C0F-7EBA-490F-B325-741879060774}"/>
              </a:ext>
            </a:extLst>
          </p:cNvPr>
          <p:cNvSpPr>
            <a:spLocks noGrp="1"/>
          </p:cNvSpPr>
          <p:nvPr>
            <p:ph idx="1"/>
          </p:nvPr>
        </p:nvSpPr>
        <p:spPr>
          <a:xfrm>
            <a:off x="6900672" y="2640692"/>
            <a:ext cx="4486656" cy="3255252"/>
          </a:xfrm>
        </p:spPr>
        <p:txBody>
          <a:bodyPr>
            <a:normAutofit/>
          </a:bodyPr>
          <a:lstStyle/>
          <a:p>
            <a:r>
              <a:rPr lang="en-US" b="1" dirty="0"/>
              <a:t>GEL cell</a:t>
            </a:r>
            <a:r>
              <a:rPr lang="en-US" dirty="0"/>
              <a:t> batteries are also sealed just like the AGM battery in the previous slide.</a:t>
            </a:r>
          </a:p>
          <a:p>
            <a:r>
              <a:rPr lang="en-US" dirty="0"/>
              <a:t>A GEL battery uses a silica (sand) to turn the sulfuric acid into a jelly like substance. </a:t>
            </a:r>
          </a:p>
          <a:p>
            <a:r>
              <a:rPr lang="en-US" dirty="0"/>
              <a:t>This jelly is then used as the electrolyte</a:t>
            </a:r>
          </a:p>
          <a:p>
            <a:r>
              <a:rPr lang="en-US" dirty="0"/>
              <a:t>The term SLA and GEL is often referred to as similar construction </a:t>
            </a:r>
          </a:p>
        </p:txBody>
      </p:sp>
    </p:spTree>
    <p:extLst>
      <p:ext uri="{BB962C8B-B14F-4D97-AF65-F5344CB8AC3E}">
        <p14:creationId xmlns:p14="http://schemas.microsoft.com/office/powerpoint/2010/main" val="237948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8AED9-6150-CE4A-845E-603D535D3C6A}"/>
              </a:ext>
            </a:extLst>
          </p:cNvPr>
          <p:cNvSpPr>
            <a:spLocks noGrp="1"/>
          </p:cNvSpPr>
          <p:nvPr>
            <p:ph type="title"/>
          </p:nvPr>
        </p:nvSpPr>
        <p:spPr>
          <a:xfrm>
            <a:off x="8184559" y="643467"/>
            <a:ext cx="3363974" cy="1728044"/>
          </a:xfrm>
          <a:noFill/>
          <a:ln>
            <a:solidFill>
              <a:schemeClr val="bg1"/>
            </a:solidFill>
          </a:ln>
        </p:spPr>
        <p:txBody>
          <a:bodyPr wrap="square">
            <a:normAutofit/>
          </a:bodyPr>
          <a:lstStyle/>
          <a:p>
            <a:r>
              <a:rPr lang="en-US">
                <a:solidFill>
                  <a:schemeClr val="bg1"/>
                </a:solidFill>
              </a:rPr>
              <a:t>Lithium batteries</a:t>
            </a:r>
          </a:p>
        </p:txBody>
      </p:sp>
      <p:pic>
        <p:nvPicPr>
          <p:cNvPr id="5" name="Content Placeholder 4" descr="A picture containing text, battery, blue&#10;&#10;Description automatically generated">
            <a:extLst>
              <a:ext uri="{FF2B5EF4-FFF2-40B4-BE49-F238E27FC236}">
                <a16:creationId xmlns:a16="http://schemas.microsoft.com/office/drawing/2014/main" id="{3B2CEA9B-7D02-A946-A09D-26AD67B7366D}"/>
              </a:ext>
            </a:extLst>
          </p:cNvPr>
          <p:cNvPicPr>
            <a:picLocks noChangeAspect="1"/>
          </p:cNvPicPr>
          <p:nvPr/>
        </p:nvPicPr>
        <p:blipFill>
          <a:blip r:embed="rId2"/>
          <a:stretch>
            <a:fillRect/>
          </a:stretch>
        </p:blipFill>
        <p:spPr>
          <a:xfrm>
            <a:off x="643468" y="863886"/>
            <a:ext cx="6250769" cy="4969361"/>
          </a:xfrm>
          <a:prstGeom prst="rect">
            <a:avLst/>
          </a:prstGeom>
        </p:spPr>
      </p:pic>
      <p:sp>
        <p:nvSpPr>
          <p:cNvPr id="9" name="Content Placeholder 8">
            <a:extLst>
              <a:ext uri="{FF2B5EF4-FFF2-40B4-BE49-F238E27FC236}">
                <a16:creationId xmlns:a16="http://schemas.microsoft.com/office/drawing/2014/main" id="{BC7FFA9B-96E6-4D7B-93DD-F03A0535DD1B}"/>
              </a:ext>
            </a:extLst>
          </p:cNvPr>
          <p:cNvSpPr>
            <a:spLocks noGrp="1"/>
          </p:cNvSpPr>
          <p:nvPr>
            <p:ph idx="1"/>
          </p:nvPr>
        </p:nvSpPr>
        <p:spPr>
          <a:xfrm>
            <a:off x="8184558" y="2638044"/>
            <a:ext cx="3363974" cy="3415622"/>
          </a:xfrm>
        </p:spPr>
        <p:txBody>
          <a:bodyPr>
            <a:normAutofit/>
          </a:bodyPr>
          <a:lstStyle/>
          <a:p>
            <a:r>
              <a:rPr lang="en-US" sz="2000" dirty="0">
                <a:solidFill>
                  <a:schemeClr val="bg1"/>
                </a:solidFill>
              </a:rPr>
              <a:t>Lithium-ion batteries are made from what are called cells. Every cell is composed of three components; a positive electrode, a negative electrode, and a chemical component called an electrolyte between the positive and negative ones</a:t>
            </a:r>
            <a:r>
              <a:rPr lang="en-US" dirty="0"/>
              <a:t>.</a:t>
            </a:r>
            <a:endParaRPr lang="en-US" dirty="0">
              <a:solidFill>
                <a:schemeClr val="bg1"/>
              </a:solidFill>
            </a:endParaRPr>
          </a:p>
        </p:txBody>
      </p:sp>
    </p:spTree>
    <p:extLst>
      <p:ext uri="{BB962C8B-B14F-4D97-AF65-F5344CB8AC3E}">
        <p14:creationId xmlns:p14="http://schemas.microsoft.com/office/powerpoint/2010/main" val="369776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8AED9-6150-CE4A-845E-603D535D3C6A}"/>
              </a:ext>
            </a:extLst>
          </p:cNvPr>
          <p:cNvSpPr>
            <a:spLocks noGrp="1"/>
          </p:cNvSpPr>
          <p:nvPr>
            <p:ph type="title"/>
          </p:nvPr>
        </p:nvSpPr>
        <p:spPr>
          <a:xfrm>
            <a:off x="8184559" y="643467"/>
            <a:ext cx="3363974" cy="1728044"/>
          </a:xfrm>
          <a:noFill/>
          <a:ln>
            <a:solidFill>
              <a:schemeClr val="bg1"/>
            </a:solidFill>
          </a:ln>
        </p:spPr>
        <p:txBody>
          <a:bodyPr wrap="square">
            <a:normAutofit/>
          </a:bodyPr>
          <a:lstStyle/>
          <a:p>
            <a:r>
              <a:rPr lang="en-US">
                <a:solidFill>
                  <a:schemeClr val="bg1"/>
                </a:solidFill>
              </a:rPr>
              <a:t>Lithium batteries</a:t>
            </a:r>
          </a:p>
        </p:txBody>
      </p:sp>
      <p:pic>
        <p:nvPicPr>
          <p:cNvPr id="5" name="Content Placeholder 4" descr="A picture containing text, battery, blue&#10;&#10;Description automatically generated">
            <a:extLst>
              <a:ext uri="{FF2B5EF4-FFF2-40B4-BE49-F238E27FC236}">
                <a16:creationId xmlns:a16="http://schemas.microsoft.com/office/drawing/2014/main" id="{3B2CEA9B-7D02-A946-A09D-26AD67B7366D}"/>
              </a:ext>
            </a:extLst>
          </p:cNvPr>
          <p:cNvPicPr>
            <a:picLocks noChangeAspect="1"/>
          </p:cNvPicPr>
          <p:nvPr/>
        </p:nvPicPr>
        <p:blipFill>
          <a:blip r:embed="rId2"/>
          <a:stretch>
            <a:fillRect/>
          </a:stretch>
        </p:blipFill>
        <p:spPr>
          <a:xfrm>
            <a:off x="643468" y="863886"/>
            <a:ext cx="6250769" cy="4969361"/>
          </a:xfrm>
          <a:prstGeom prst="rect">
            <a:avLst/>
          </a:prstGeom>
        </p:spPr>
      </p:pic>
      <p:sp>
        <p:nvSpPr>
          <p:cNvPr id="9" name="Content Placeholder 8">
            <a:extLst>
              <a:ext uri="{FF2B5EF4-FFF2-40B4-BE49-F238E27FC236}">
                <a16:creationId xmlns:a16="http://schemas.microsoft.com/office/drawing/2014/main" id="{BC7FFA9B-96E6-4D7B-93DD-F03A0535DD1B}"/>
              </a:ext>
            </a:extLst>
          </p:cNvPr>
          <p:cNvSpPr>
            <a:spLocks noGrp="1"/>
          </p:cNvSpPr>
          <p:nvPr>
            <p:ph idx="1"/>
          </p:nvPr>
        </p:nvSpPr>
        <p:spPr>
          <a:xfrm>
            <a:off x="8184558" y="2638044"/>
            <a:ext cx="3363974" cy="3415622"/>
          </a:xfrm>
        </p:spPr>
        <p:txBody>
          <a:bodyPr>
            <a:normAutofit/>
          </a:bodyPr>
          <a:lstStyle/>
          <a:p>
            <a:r>
              <a:rPr lang="en-US" dirty="0">
                <a:solidFill>
                  <a:schemeClr val="bg1"/>
                </a:solidFill>
              </a:rPr>
              <a:t>The positive electrode in the cell is designed from Lithium-Cobalt oxide. The negative electrode is designed from graphite. The electrolytes are typically oxides and sulfides. The electrolyte must have a long shelf life and offer high mobility for Lithium ions. The electrolyte can be liquid, polymer, and solid-state ones..</a:t>
            </a:r>
          </a:p>
        </p:txBody>
      </p:sp>
    </p:spTree>
    <p:extLst>
      <p:ext uri="{BB962C8B-B14F-4D97-AF65-F5344CB8AC3E}">
        <p14:creationId xmlns:p14="http://schemas.microsoft.com/office/powerpoint/2010/main" val="166246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B2C8-0567-EA4C-9B27-783AFFE8EACC}"/>
              </a:ext>
            </a:extLst>
          </p:cNvPr>
          <p:cNvSpPr>
            <a:spLocks noGrp="1"/>
          </p:cNvSpPr>
          <p:nvPr>
            <p:ph type="title"/>
          </p:nvPr>
        </p:nvSpPr>
        <p:spPr/>
        <p:txBody>
          <a:bodyPr/>
          <a:lstStyle/>
          <a:p>
            <a:r>
              <a:rPr lang="en-US" dirty="0"/>
              <a:t>Please Understand</a:t>
            </a:r>
          </a:p>
        </p:txBody>
      </p:sp>
      <p:sp>
        <p:nvSpPr>
          <p:cNvPr id="3" name="Content Placeholder 2">
            <a:extLst>
              <a:ext uri="{FF2B5EF4-FFF2-40B4-BE49-F238E27FC236}">
                <a16:creationId xmlns:a16="http://schemas.microsoft.com/office/drawing/2014/main" id="{E8C8CD87-20EB-4041-99BA-E32572A71515}"/>
              </a:ext>
            </a:extLst>
          </p:cNvPr>
          <p:cNvSpPr>
            <a:spLocks noGrp="1"/>
          </p:cNvSpPr>
          <p:nvPr>
            <p:ph idx="1"/>
          </p:nvPr>
        </p:nvSpPr>
        <p:spPr/>
        <p:txBody>
          <a:bodyPr/>
          <a:lstStyle/>
          <a:p>
            <a:r>
              <a:rPr lang="en-US" dirty="0"/>
              <a:t>I am not an expert on solar energy or any of the related components.</a:t>
            </a:r>
          </a:p>
          <a:p>
            <a:r>
              <a:rPr lang="en-US" dirty="0"/>
              <a:t>What I am sharing with you is based on my personal experience using solar power with my ham shack radios and my RV.</a:t>
            </a:r>
          </a:p>
          <a:p>
            <a:r>
              <a:rPr lang="en-US" dirty="0"/>
              <a:t>I have found it to be a reliable source of power in both situations.</a:t>
            </a:r>
          </a:p>
          <a:p>
            <a:r>
              <a:rPr lang="en-US" dirty="0"/>
              <a:t>As you choose to invest in the equipment, you will find it to be a bit pricey but well worth the expense in my opinion.</a:t>
            </a:r>
          </a:p>
          <a:p>
            <a:endParaRPr lang="en-US" dirty="0"/>
          </a:p>
        </p:txBody>
      </p:sp>
    </p:spTree>
    <p:extLst>
      <p:ext uri="{BB962C8B-B14F-4D97-AF65-F5344CB8AC3E}">
        <p14:creationId xmlns:p14="http://schemas.microsoft.com/office/powerpoint/2010/main" val="187139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8AED9-6150-CE4A-845E-603D535D3C6A}"/>
              </a:ext>
            </a:extLst>
          </p:cNvPr>
          <p:cNvSpPr>
            <a:spLocks noGrp="1"/>
          </p:cNvSpPr>
          <p:nvPr>
            <p:ph type="title"/>
          </p:nvPr>
        </p:nvSpPr>
        <p:spPr>
          <a:xfrm>
            <a:off x="8184559" y="643467"/>
            <a:ext cx="3363974" cy="1728044"/>
          </a:xfrm>
          <a:noFill/>
          <a:ln>
            <a:solidFill>
              <a:schemeClr val="bg1"/>
            </a:solidFill>
          </a:ln>
        </p:spPr>
        <p:txBody>
          <a:bodyPr wrap="square">
            <a:normAutofit/>
          </a:bodyPr>
          <a:lstStyle/>
          <a:p>
            <a:r>
              <a:rPr lang="en-US">
                <a:solidFill>
                  <a:schemeClr val="bg1"/>
                </a:solidFill>
              </a:rPr>
              <a:t>Lithium batteries</a:t>
            </a:r>
          </a:p>
        </p:txBody>
      </p:sp>
      <p:pic>
        <p:nvPicPr>
          <p:cNvPr id="5" name="Content Placeholder 4" descr="A picture containing text, battery, blue&#10;&#10;Description automatically generated">
            <a:extLst>
              <a:ext uri="{FF2B5EF4-FFF2-40B4-BE49-F238E27FC236}">
                <a16:creationId xmlns:a16="http://schemas.microsoft.com/office/drawing/2014/main" id="{3B2CEA9B-7D02-A946-A09D-26AD67B7366D}"/>
              </a:ext>
            </a:extLst>
          </p:cNvPr>
          <p:cNvPicPr>
            <a:picLocks noChangeAspect="1"/>
          </p:cNvPicPr>
          <p:nvPr/>
        </p:nvPicPr>
        <p:blipFill>
          <a:blip r:embed="rId2"/>
          <a:stretch>
            <a:fillRect/>
          </a:stretch>
        </p:blipFill>
        <p:spPr>
          <a:xfrm>
            <a:off x="643468" y="863886"/>
            <a:ext cx="6250769" cy="4969361"/>
          </a:xfrm>
          <a:prstGeom prst="rect">
            <a:avLst/>
          </a:prstGeom>
        </p:spPr>
      </p:pic>
      <p:sp>
        <p:nvSpPr>
          <p:cNvPr id="9" name="Content Placeholder 8">
            <a:extLst>
              <a:ext uri="{FF2B5EF4-FFF2-40B4-BE49-F238E27FC236}">
                <a16:creationId xmlns:a16="http://schemas.microsoft.com/office/drawing/2014/main" id="{BC7FFA9B-96E6-4D7B-93DD-F03A0535DD1B}"/>
              </a:ext>
            </a:extLst>
          </p:cNvPr>
          <p:cNvSpPr>
            <a:spLocks noGrp="1"/>
          </p:cNvSpPr>
          <p:nvPr>
            <p:ph idx="1"/>
          </p:nvPr>
        </p:nvSpPr>
        <p:spPr>
          <a:xfrm>
            <a:off x="8184558" y="2638044"/>
            <a:ext cx="3363974" cy="3415622"/>
          </a:xfrm>
        </p:spPr>
        <p:txBody>
          <a:bodyPr>
            <a:normAutofit/>
          </a:bodyPr>
          <a:lstStyle/>
          <a:p>
            <a:r>
              <a:rPr lang="en-US" dirty="0">
                <a:solidFill>
                  <a:schemeClr val="bg1"/>
                </a:solidFill>
              </a:rPr>
              <a:t>Lithium batteries are about 1/3 the weight of lead-acid, SLA, AGM and GEL-Cell</a:t>
            </a:r>
          </a:p>
          <a:p>
            <a:r>
              <a:rPr lang="en-US" dirty="0">
                <a:solidFill>
                  <a:schemeClr val="bg1"/>
                </a:solidFill>
              </a:rPr>
              <a:t>They are significantly much more expensive</a:t>
            </a:r>
          </a:p>
          <a:p>
            <a:r>
              <a:rPr lang="en-US" dirty="0">
                <a:solidFill>
                  <a:schemeClr val="bg1"/>
                </a:solidFill>
              </a:rPr>
              <a:t>They offer longer recharging life cycles</a:t>
            </a:r>
          </a:p>
          <a:p>
            <a:r>
              <a:rPr lang="en-US" dirty="0">
                <a:solidFill>
                  <a:schemeClr val="bg1"/>
                </a:solidFill>
              </a:rPr>
              <a:t>They have excellent discharge patterns.</a:t>
            </a:r>
          </a:p>
        </p:txBody>
      </p:sp>
    </p:spTree>
    <p:extLst>
      <p:ext uri="{BB962C8B-B14F-4D97-AF65-F5344CB8AC3E}">
        <p14:creationId xmlns:p14="http://schemas.microsoft.com/office/powerpoint/2010/main" val="107383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F54E-892B-6C4F-80AE-B4D127121216}"/>
              </a:ext>
            </a:extLst>
          </p:cNvPr>
          <p:cNvSpPr>
            <a:spLocks noGrp="1"/>
          </p:cNvSpPr>
          <p:nvPr>
            <p:ph type="title"/>
          </p:nvPr>
        </p:nvSpPr>
        <p:spPr>
          <a:xfrm>
            <a:off x="6096000" y="322141"/>
            <a:ext cx="5879016" cy="1188720"/>
          </a:xfrm>
        </p:spPr>
        <p:txBody>
          <a:bodyPr/>
          <a:lstStyle/>
          <a:p>
            <a:r>
              <a:rPr lang="en-US" dirty="0"/>
              <a:t>Solar Panels</a:t>
            </a:r>
          </a:p>
        </p:txBody>
      </p:sp>
      <p:pic>
        <p:nvPicPr>
          <p:cNvPr id="9" name="Content Placeholder 8" descr="A picture containing grass, outdoor, lawn&#10;&#10;Description automatically generated">
            <a:extLst>
              <a:ext uri="{FF2B5EF4-FFF2-40B4-BE49-F238E27FC236}">
                <a16:creationId xmlns:a16="http://schemas.microsoft.com/office/drawing/2014/main" id="{8C5F710B-5AA1-544D-A584-89B3CFA8D64D}"/>
              </a:ext>
            </a:extLst>
          </p:cNvPr>
          <p:cNvPicPr>
            <a:picLocks noGrp="1" noChangeAspect="1"/>
          </p:cNvPicPr>
          <p:nvPr>
            <p:ph idx="1"/>
          </p:nvPr>
        </p:nvPicPr>
        <p:blipFill>
          <a:blip r:embed="rId2"/>
          <a:stretch>
            <a:fillRect/>
          </a:stretch>
        </p:blipFill>
        <p:spPr>
          <a:xfrm>
            <a:off x="457043" y="322141"/>
            <a:ext cx="4899025" cy="3681473"/>
          </a:xfrm>
        </p:spPr>
      </p:pic>
      <p:pic>
        <p:nvPicPr>
          <p:cNvPr id="11" name="Picture 10" descr="A picture containing grass, outdoor, solar cell, lawn&#10;&#10;Description automatically generated">
            <a:extLst>
              <a:ext uri="{FF2B5EF4-FFF2-40B4-BE49-F238E27FC236}">
                <a16:creationId xmlns:a16="http://schemas.microsoft.com/office/drawing/2014/main" id="{BAFC8CCE-C2A3-F247-B3EF-83907088FA8D}"/>
              </a:ext>
            </a:extLst>
          </p:cNvPr>
          <p:cNvPicPr>
            <a:picLocks noChangeAspect="1"/>
          </p:cNvPicPr>
          <p:nvPr/>
        </p:nvPicPr>
        <p:blipFill>
          <a:blip r:embed="rId3"/>
          <a:stretch>
            <a:fillRect/>
          </a:stretch>
        </p:blipFill>
        <p:spPr>
          <a:xfrm>
            <a:off x="2635078" y="3448386"/>
            <a:ext cx="5014685" cy="3087473"/>
          </a:xfrm>
          <a:prstGeom prst="rect">
            <a:avLst/>
          </a:prstGeom>
        </p:spPr>
      </p:pic>
      <p:pic>
        <p:nvPicPr>
          <p:cNvPr id="15" name="Picture 14" descr="A picture containing indoor, wall, floor, black&#10;&#10;Description automatically generated">
            <a:extLst>
              <a:ext uri="{FF2B5EF4-FFF2-40B4-BE49-F238E27FC236}">
                <a16:creationId xmlns:a16="http://schemas.microsoft.com/office/drawing/2014/main" id="{4346EA2A-E19A-3746-B286-4874B43245EE}"/>
              </a:ext>
            </a:extLst>
          </p:cNvPr>
          <p:cNvPicPr>
            <a:picLocks noChangeAspect="1"/>
          </p:cNvPicPr>
          <p:nvPr/>
        </p:nvPicPr>
        <p:blipFill>
          <a:blip r:embed="rId4"/>
          <a:stretch>
            <a:fillRect/>
          </a:stretch>
        </p:blipFill>
        <p:spPr>
          <a:xfrm>
            <a:off x="7315200" y="1666814"/>
            <a:ext cx="4659816" cy="3557702"/>
          </a:xfrm>
          <a:prstGeom prst="rect">
            <a:avLst/>
          </a:prstGeom>
        </p:spPr>
      </p:pic>
    </p:spTree>
    <p:extLst>
      <p:ext uri="{BB962C8B-B14F-4D97-AF65-F5344CB8AC3E}">
        <p14:creationId xmlns:p14="http://schemas.microsoft.com/office/powerpoint/2010/main" val="3752880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72A4B-C2CB-B349-BD1F-013B657F7EC8}"/>
              </a:ext>
            </a:extLst>
          </p:cNvPr>
          <p:cNvSpPr>
            <a:spLocks noGrp="1"/>
          </p:cNvSpPr>
          <p:nvPr>
            <p:ph type="title"/>
          </p:nvPr>
        </p:nvSpPr>
        <p:spPr>
          <a:xfrm>
            <a:off x="2231136" y="197709"/>
            <a:ext cx="6167429" cy="1024804"/>
          </a:xfrm>
        </p:spPr>
        <p:txBody>
          <a:bodyPr>
            <a:normAutofit fontScale="90000"/>
          </a:bodyPr>
          <a:lstStyle/>
          <a:p>
            <a:br>
              <a:rPr lang="en-US" b="1" dirty="0"/>
            </a:br>
            <a:br>
              <a:rPr lang="en-US" dirty="0"/>
            </a:br>
            <a:r>
              <a:rPr lang="en-US" b="1" dirty="0"/>
              <a:t>Monocrystalline silicon</a:t>
            </a:r>
            <a:br>
              <a:rPr lang="en-US" b="1" dirty="0"/>
            </a:br>
            <a:endParaRPr lang="en-US" b="1" dirty="0"/>
          </a:p>
        </p:txBody>
      </p:sp>
      <p:sp>
        <p:nvSpPr>
          <p:cNvPr id="3" name="Content Placeholder 2">
            <a:extLst>
              <a:ext uri="{FF2B5EF4-FFF2-40B4-BE49-F238E27FC236}">
                <a16:creationId xmlns:a16="http://schemas.microsoft.com/office/drawing/2014/main" id="{9B04DF50-4636-E84A-98C1-9827CF77B8CB}"/>
              </a:ext>
            </a:extLst>
          </p:cNvPr>
          <p:cNvSpPr>
            <a:spLocks noGrp="1"/>
          </p:cNvSpPr>
          <p:nvPr>
            <p:ph idx="1"/>
          </p:nvPr>
        </p:nvSpPr>
        <p:spPr>
          <a:xfrm>
            <a:off x="5621723" y="1944991"/>
            <a:ext cx="5940799" cy="4281740"/>
          </a:xfrm>
        </p:spPr>
        <p:txBody>
          <a:bodyPr/>
          <a:lstStyle/>
          <a:p>
            <a:r>
              <a:rPr lang="en-US" dirty="0"/>
              <a:t>Sometimes called Mono-Si or single-crystalline silicon, monocrystalline silicon solar panels are the most common among the three types of solar panels.</a:t>
            </a:r>
          </a:p>
          <a:p>
            <a:r>
              <a:rPr lang="en-US" dirty="0"/>
              <a:t>They're made by adding a crystalline seed that solidifies the silicon, it's shaped into bars and then cut into the squares that make up the panel. </a:t>
            </a:r>
          </a:p>
          <a:p>
            <a:r>
              <a:rPr lang="en-US" dirty="0"/>
              <a:t>The resulting material is high quality, with consistent crystalline structures that enhance the panels' efficiency. </a:t>
            </a:r>
          </a:p>
          <a:p>
            <a:r>
              <a:rPr lang="en-US" b="1" dirty="0"/>
              <a:t>The panels typically have cells with the corners cut off, giving them a characteristic look.  They typically look black in color.</a:t>
            </a:r>
          </a:p>
        </p:txBody>
      </p:sp>
      <p:pic>
        <p:nvPicPr>
          <p:cNvPr id="5" name="Picture 4" descr="A picture containing text, solar cell, outdoor object&#10;&#10;Description automatically generated">
            <a:extLst>
              <a:ext uri="{FF2B5EF4-FFF2-40B4-BE49-F238E27FC236}">
                <a16:creationId xmlns:a16="http://schemas.microsoft.com/office/drawing/2014/main" id="{DA93D764-BEE0-5944-986C-1463CB795389}"/>
              </a:ext>
            </a:extLst>
          </p:cNvPr>
          <p:cNvPicPr>
            <a:picLocks noChangeAspect="1"/>
          </p:cNvPicPr>
          <p:nvPr/>
        </p:nvPicPr>
        <p:blipFill>
          <a:blip r:embed="rId2"/>
          <a:stretch>
            <a:fillRect/>
          </a:stretch>
        </p:blipFill>
        <p:spPr>
          <a:xfrm>
            <a:off x="413169" y="1720780"/>
            <a:ext cx="4799233" cy="5127728"/>
          </a:xfrm>
          <a:prstGeom prst="rect">
            <a:avLst/>
          </a:prstGeom>
        </p:spPr>
      </p:pic>
    </p:spTree>
    <p:extLst>
      <p:ext uri="{BB962C8B-B14F-4D97-AF65-F5344CB8AC3E}">
        <p14:creationId xmlns:p14="http://schemas.microsoft.com/office/powerpoint/2010/main" val="373724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523F-2D42-EB45-9235-EBEC3A43D785}"/>
              </a:ext>
            </a:extLst>
          </p:cNvPr>
          <p:cNvSpPr>
            <a:spLocks noGrp="1"/>
          </p:cNvSpPr>
          <p:nvPr>
            <p:ph type="title"/>
          </p:nvPr>
        </p:nvSpPr>
        <p:spPr/>
        <p:txBody>
          <a:bodyPr/>
          <a:lstStyle/>
          <a:p>
            <a:r>
              <a:rPr lang="en-US" dirty="0"/>
              <a:t>Advantages of these panels include:</a:t>
            </a:r>
          </a:p>
        </p:txBody>
      </p:sp>
      <p:sp>
        <p:nvSpPr>
          <p:cNvPr id="3" name="Content Placeholder 2">
            <a:extLst>
              <a:ext uri="{FF2B5EF4-FFF2-40B4-BE49-F238E27FC236}">
                <a16:creationId xmlns:a16="http://schemas.microsoft.com/office/drawing/2014/main" id="{76D773EA-2AAC-C94C-95F0-D9D57B88BE2B}"/>
              </a:ext>
            </a:extLst>
          </p:cNvPr>
          <p:cNvSpPr>
            <a:spLocks noGrp="1"/>
          </p:cNvSpPr>
          <p:nvPr>
            <p:ph idx="1"/>
          </p:nvPr>
        </p:nvSpPr>
        <p:spPr/>
        <p:txBody>
          <a:bodyPr/>
          <a:lstStyle/>
          <a:p>
            <a:r>
              <a:rPr lang="en-US" dirty="0"/>
              <a:t>High solar panel efficiency ratings ranging from 15 to 20 percent or better, as noted by Energy Informative.</a:t>
            </a:r>
          </a:p>
          <a:p>
            <a:r>
              <a:rPr lang="en-US" dirty="0"/>
              <a:t>Space efficiency requiring the least amount of space compared to other types of solar panels.</a:t>
            </a:r>
          </a:p>
          <a:p>
            <a:r>
              <a:rPr lang="en-US" dirty="0"/>
              <a:t>They're the most durable and typically come with a 25-year warranty.</a:t>
            </a:r>
          </a:p>
          <a:p>
            <a:endParaRPr lang="en-US" dirty="0"/>
          </a:p>
        </p:txBody>
      </p:sp>
    </p:spTree>
    <p:extLst>
      <p:ext uri="{BB962C8B-B14F-4D97-AF65-F5344CB8AC3E}">
        <p14:creationId xmlns:p14="http://schemas.microsoft.com/office/powerpoint/2010/main" val="1802172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AE7E-9968-324A-8B9E-59B9B0061521}"/>
              </a:ext>
            </a:extLst>
          </p:cNvPr>
          <p:cNvSpPr>
            <a:spLocks noGrp="1"/>
          </p:cNvSpPr>
          <p:nvPr>
            <p:ph type="title"/>
          </p:nvPr>
        </p:nvSpPr>
        <p:spPr>
          <a:xfrm>
            <a:off x="3639805" y="433352"/>
            <a:ext cx="7729728" cy="1188720"/>
          </a:xfrm>
        </p:spPr>
        <p:txBody>
          <a:bodyPr/>
          <a:lstStyle/>
          <a:p>
            <a:r>
              <a:rPr lang="en-US" b="1" dirty="0"/>
              <a:t>Polycrystalline silicon</a:t>
            </a:r>
          </a:p>
        </p:txBody>
      </p:sp>
      <p:sp>
        <p:nvSpPr>
          <p:cNvPr id="3" name="Content Placeholder 2">
            <a:extLst>
              <a:ext uri="{FF2B5EF4-FFF2-40B4-BE49-F238E27FC236}">
                <a16:creationId xmlns:a16="http://schemas.microsoft.com/office/drawing/2014/main" id="{1F5C68FE-F182-734F-A734-1EFD5F1A16EF}"/>
              </a:ext>
            </a:extLst>
          </p:cNvPr>
          <p:cNvSpPr>
            <a:spLocks noGrp="1"/>
          </p:cNvSpPr>
          <p:nvPr>
            <p:ph idx="1"/>
          </p:nvPr>
        </p:nvSpPr>
        <p:spPr>
          <a:xfrm>
            <a:off x="4596712" y="2007848"/>
            <a:ext cx="6956856" cy="4416799"/>
          </a:xfrm>
        </p:spPr>
        <p:txBody>
          <a:bodyPr>
            <a:normAutofit/>
          </a:bodyPr>
          <a:lstStyle/>
          <a:p>
            <a:r>
              <a:rPr lang="en-US" sz="2400" dirty="0"/>
              <a:t>Often called p-Si or multi-crystalline silicon.</a:t>
            </a:r>
          </a:p>
          <a:p>
            <a:r>
              <a:rPr lang="en-US" sz="2400" dirty="0"/>
              <a:t>Polycrystalline silicon solar panels are made by melting raw silicon. That gets poured into a mold that's cooled before cutting it into perfect squares, giving these solar panels a different look than their Mono-Si counterparts. Because the process is simpler, these solar panels are also less expensive. The solar panel efficiency ranges from 13 to 16 percent on average.  Additionally, they do take up more space.   </a:t>
            </a:r>
          </a:p>
          <a:p>
            <a:r>
              <a:rPr lang="en-US" sz="2400" b="1" dirty="0"/>
              <a:t>These panels are typically blue in color.</a:t>
            </a:r>
          </a:p>
        </p:txBody>
      </p:sp>
      <p:pic>
        <p:nvPicPr>
          <p:cNvPr id="5" name="Picture 4" descr="A picture containing window, outdoor object, solar cell, tiled&#10;&#10;Description automatically generated">
            <a:extLst>
              <a:ext uri="{FF2B5EF4-FFF2-40B4-BE49-F238E27FC236}">
                <a16:creationId xmlns:a16="http://schemas.microsoft.com/office/drawing/2014/main" id="{B89E039E-EBE4-9B40-9E92-438BF9817398}"/>
              </a:ext>
            </a:extLst>
          </p:cNvPr>
          <p:cNvPicPr>
            <a:picLocks noChangeAspect="1"/>
          </p:cNvPicPr>
          <p:nvPr/>
        </p:nvPicPr>
        <p:blipFill>
          <a:blip r:embed="rId2"/>
          <a:stretch>
            <a:fillRect/>
          </a:stretch>
        </p:blipFill>
        <p:spPr>
          <a:xfrm>
            <a:off x="822466" y="1473791"/>
            <a:ext cx="2513857" cy="4674892"/>
          </a:xfrm>
          <a:prstGeom prst="rect">
            <a:avLst/>
          </a:prstGeom>
        </p:spPr>
      </p:pic>
    </p:spTree>
    <p:extLst>
      <p:ext uri="{BB962C8B-B14F-4D97-AF65-F5344CB8AC3E}">
        <p14:creationId xmlns:p14="http://schemas.microsoft.com/office/powerpoint/2010/main" val="1983935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8C80-46D9-CD40-A9B5-B829D721735D}"/>
              </a:ext>
            </a:extLst>
          </p:cNvPr>
          <p:cNvSpPr>
            <a:spLocks noGrp="1"/>
          </p:cNvSpPr>
          <p:nvPr>
            <p:ph type="title"/>
          </p:nvPr>
        </p:nvSpPr>
        <p:spPr>
          <a:xfrm>
            <a:off x="2159626" y="189977"/>
            <a:ext cx="3135994" cy="1188720"/>
          </a:xfrm>
        </p:spPr>
        <p:txBody>
          <a:bodyPr/>
          <a:lstStyle/>
          <a:p>
            <a:r>
              <a:rPr lang="en-US" b="1" dirty="0"/>
              <a:t>Thin-Film</a:t>
            </a:r>
          </a:p>
        </p:txBody>
      </p:sp>
      <p:sp>
        <p:nvSpPr>
          <p:cNvPr id="3" name="Content Placeholder 2">
            <a:extLst>
              <a:ext uri="{FF2B5EF4-FFF2-40B4-BE49-F238E27FC236}">
                <a16:creationId xmlns:a16="http://schemas.microsoft.com/office/drawing/2014/main" id="{71075B38-7B1E-EB45-91A1-F92A13566F72}"/>
              </a:ext>
            </a:extLst>
          </p:cNvPr>
          <p:cNvSpPr>
            <a:spLocks noGrp="1"/>
          </p:cNvSpPr>
          <p:nvPr>
            <p:ph idx="1"/>
          </p:nvPr>
        </p:nvSpPr>
        <p:spPr>
          <a:xfrm>
            <a:off x="94223" y="1673949"/>
            <a:ext cx="7729728" cy="4895220"/>
          </a:xfrm>
        </p:spPr>
        <p:txBody>
          <a:bodyPr>
            <a:noAutofit/>
          </a:bodyPr>
          <a:lstStyle/>
          <a:p>
            <a:r>
              <a:rPr lang="en-US" sz="2800" dirty="0"/>
              <a:t>Thin-film solar panels are manufactured differently than other types of solar panels. They're made by layering photovoltaic materials like cadmium telluride, organic photovoltaic cells, amorphous silicon or copper indium. Depending on the type of material used, the efficiency of this type of panel runs up to around 13 percent or so, according to Energy Informative. Because they're easy to make, they're typically less expensive. </a:t>
            </a:r>
          </a:p>
          <a:p>
            <a:r>
              <a:rPr lang="en-US" sz="2800" dirty="0"/>
              <a:t>They are lighter than rigid frame panels.</a:t>
            </a:r>
          </a:p>
        </p:txBody>
      </p:sp>
      <p:pic>
        <p:nvPicPr>
          <p:cNvPr id="5" name="Picture 4" descr="A close-up of a computer tower&#10;&#10;Description automatically generated with medium confidence">
            <a:extLst>
              <a:ext uri="{FF2B5EF4-FFF2-40B4-BE49-F238E27FC236}">
                <a16:creationId xmlns:a16="http://schemas.microsoft.com/office/drawing/2014/main" id="{7763D2A5-8DE0-2C41-B779-6785F8CBB383}"/>
              </a:ext>
            </a:extLst>
          </p:cNvPr>
          <p:cNvPicPr>
            <a:picLocks noChangeAspect="1"/>
          </p:cNvPicPr>
          <p:nvPr/>
        </p:nvPicPr>
        <p:blipFill>
          <a:blip r:embed="rId2"/>
          <a:stretch>
            <a:fillRect/>
          </a:stretch>
        </p:blipFill>
        <p:spPr>
          <a:xfrm>
            <a:off x="8464378" y="660400"/>
            <a:ext cx="3671506" cy="4764216"/>
          </a:xfrm>
          <a:prstGeom prst="rect">
            <a:avLst/>
          </a:prstGeom>
        </p:spPr>
      </p:pic>
    </p:spTree>
    <p:extLst>
      <p:ext uri="{BB962C8B-B14F-4D97-AF65-F5344CB8AC3E}">
        <p14:creationId xmlns:p14="http://schemas.microsoft.com/office/powerpoint/2010/main" val="737088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3484D-60BC-6D44-9310-E05428C06EC7}"/>
              </a:ext>
            </a:extLst>
          </p:cNvPr>
          <p:cNvSpPr>
            <a:spLocks noGrp="1"/>
          </p:cNvSpPr>
          <p:nvPr>
            <p:ph type="title"/>
          </p:nvPr>
        </p:nvSpPr>
        <p:spPr>
          <a:xfrm>
            <a:off x="26032" y="136790"/>
            <a:ext cx="6069968" cy="1188720"/>
          </a:xfrm>
        </p:spPr>
        <p:txBody>
          <a:bodyPr/>
          <a:lstStyle/>
          <a:p>
            <a:r>
              <a:rPr lang="en-US" dirty="0"/>
              <a:t>Foldable or suitcase</a:t>
            </a:r>
          </a:p>
        </p:txBody>
      </p:sp>
      <p:sp>
        <p:nvSpPr>
          <p:cNvPr id="3" name="Content Placeholder 2">
            <a:extLst>
              <a:ext uri="{FF2B5EF4-FFF2-40B4-BE49-F238E27FC236}">
                <a16:creationId xmlns:a16="http://schemas.microsoft.com/office/drawing/2014/main" id="{45348A2B-D158-0E4E-872A-384B29F2E8C1}"/>
              </a:ext>
            </a:extLst>
          </p:cNvPr>
          <p:cNvSpPr>
            <a:spLocks noGrp="1"/>
          </p:cNvSpPr>
          <p:nvPr>
            <p:ph idx="1"/>
          </p:nvPr>
        </p:nvSpPr>
        <p:spPr>
          <a:xfrm>
            <a:off x="389980" y="2736899"/>
            <a:ext cx="5949036" cy="3101983"/>
          </a:xfrm>
        </p:spPr>
        <p:txBody>
          <a:bodyPr/>
          <a:lstStyle/>
          <a:p>
            <a:r>
              <a:rPr lang="en-US" dirty="0"/>
              <a:t>These are very convenient to transport and easy to store.</a:t>
            </a:r>
          </a:p>
          <a:p>
            <a:r>
              <a:rPr lang="en-US" dirty="0"/>
              <a:t>They come in different output ranges</a:t>
            </a:r>
          </a:p>
          <a:p>
            <a:r>
              <a:rPr lang="en-US" dirty="0"/>
              <a:t>They typically cost more that rigid flat panels</a:t>
            </a:r>
          </a:p>
          <a:p>
            <a:r>
              <a:rPr lang="en-US" dirty="0"/>
              <a:t>They can be laid flat,  but some can be tilted to face the sun more effectively.</a:t>
            </a:r>
          </a:p>
          <a:p>
            <a:r>
              <a:rPr lang="en-US" dirty="0"/>
              <a:t>This type is a good choice for backpackers </a:t>
            </a:r>
          </a:p>
        </p:txBody>
      </p:sp>
      <p:pic>
        <p:nvPicPr>
          <p:cNvPr id="5" name="Picture 4" descr="A picture containing grass, outdoor, lawn&#10;&#10;Description automatically generated">
            <a:extLst>
              <a:ext uri="{FF2B5EF4-FFF2-40B4-BE49-F238E27FC236}">
                <a16:creationId xmlns:a16="http://schemas.microsoft.com/office/drawing/2014/main" id="{6EB7D70A-2A9F-744D-8DD1-32BBE34A7BC4}"/>
              </a:ext>
            </a:extLst>
          </p:cNvPr>
          <p:cNvPicPr>
            <a:picLocks noChangeAspect="1"/>
          </p:cNvPicPr>
          <p:nvPr/>
        </p:nvPicPr>
        <p:blipFill>
          <a:blip r:embed="rId2"/>
          <a:stretch>
            <a:fillRect/>
          </a:stretch>
        </p:blipFill>
        <p:spPr>
          <a:xfrm>
            <a:off x="6785174" y="1451413"/>
            <a:ext cx="5016846" cy="3770012"/>
          </a:xfrm>
          <a:prstGeom prst="rect">
            <a:avLst/>
          </a:prstGeom>
        </p:spPr>
      </p:pic>
    </p:spTree>
    <p:extLst>
      <p:ext uri="{BB962C8B-B14F-4D97-AF65-F5344CB8AC3E}">
        <p14:creationId xmlns:p14="http://schemas.microsoft.com/office/powerpoint/2010/main" val="410831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3484D-60BC-6D44-9310-E05428C06EC7}"/>
              </a:ext>
            </a:extLst>
          </p:cNvPr>
          <p:cNvSpPr>
            <a:spLocks noGrp="1"/>
          </p:cNvSpPr>
          <p:nvPr>
            <p:ph type="title"/>
          </p:nvPr>
        </p:nvSpPr>
        <p:spPr>
          <a:xfrm>
            <a:off x="26032" y="136790"/>
            <a:ext cx="6069968" cy="1188720"/>
          </a:xfrm>
        </p:spPr>
        <p:txBody>
          <a:bodyPr/>
          <a:lstStyle/>
          <a:p>
            <a:r>
              <a:rPr lang="en-US" dirty="0"/>
              <a:t>Foldable or suitcase</a:t>
            </a:r>
          </a:p>
        </p:txBody>
      </p:sp>
      <p:sp>
        <p:nvSpPr>
          <p:cNvPr id="3" name="Content Placeholder 2">
            <a:extLst>
              <a:ext uri="{FF2B5EF4-FFF2-40B4-BE49-F238E27FC236}">
                <a16:creationId xmlns:a16="http://schemas.microsoft.com/office/drawing/2014/main" id="{45348A2B-D158-0E4E-872A-384B29F2E8C1}"/>
              </a:ext>
            </a:extLst>
          </p:cNvPr>
          <p:cNvSpPr>
            <a:spLocks noGrp="1"/>
          </p:cNvSpPr>
          <p:nvPr>
            <p:ph idx="1"/>
          </p:nvPr>
        </p:nvSpPr>
        <p:spPr>
          <a:xfrm>
            <a:off x="389980" y="2736899"/>
            <a:ext cx="5949036" cy="3101983"/>
          </a:xfrm>
        </p:spPr>
        <p:txBody>
          <a:bodyPr>
            <a:normAutofit/>
          </a:bodyPr>
          <a:lstStyle/>
          <a:p>
            <a:r>
              <a:rPr lang="en-US" sz="2400" dirty="0"/>
              <a:t>Another example</a:t>
            </a:r>
          </a:p>
        </p:txBody>
      </p:sp>
      <p:pic>
        <p:nvPicPr>
          <p:cNvPr id="6" name="Picture 5" descr="A picture containing text&#10;&#10;Description automatically generated">
            <a:extLst>
              <a:ext uri="{FF2B5EF4-FFF2-40B4-BE49-F238E27FC236}">
                <a16:creationId xmlns:a16="http://schemas.microsoft.com/office/drawing/2014/main" id="{EE6A452C-E0FB-6F48-A144-D1505E3F62F2}"/>
              </a:ext>
            </a:extLst>
          </p:cNvPr>
          <p:cNvPicPr>
            <a:picLocks noChangeAspect="1"/>
          </p:cNvPicPr>
          <p:nvPr/>
        </p:nvPicPr>
        <p:blipFill>
          <a:blip r:embed="rId2"/>
          <a:stretch>
            <a:fillRect/>
          </a:stretch>
        </p:blipFill>
        <p:spPr>
          <a:xfrm>
            <a:off x="6537908" y="1477813"/>
            <a:ext cx="4562271" cy="4361069"/>
          </a:xfrm>
          <a:prstGeom prst="rect">
            <a:avLst/>
          </a:prstGeom>
        </p:spPr>
      </p:pic>
    </p:spTree>
    <p:extLst>
      <p:ext uri="{BB962C8B-B14F-4D97-AF65-F5344CB8AC3E}">
        <p14:creationId xmlns:p14="http://schemas.microsoft.com/office/powerpoint/2010/main" val="1585933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63D2-FFB7-5B4B-9CF9-5A0353DB0C6E}"/>
              </a:ext>
            </a:extLst>
          </p:cNvPr>
          <p:cNvSpPr>
            <a:spLocks noGrp="1"/>
          </p:cNvSpPr>
          <p:nvPr>
            <p:ph type="title"/>
          </p:nvPr>
        </p:nvSpPr>
        <p:spPr/>
        <p:txBody>
          <a:bodyPr/>
          <a:lstStyle/>
          <a:p>
            <a:r>
              <a:rPr lang="en-US" dirty="0"/>
              <a:t>Why do you need a controller?</a:t>
            </a:r>
          </a:p>
        </p:txBody>
      </p:sp>
      <p:sp>
        <p:nvSpPr>
          <p:cNvPr id="3" name="Content Placeholder 2">
            <a:extLst>
              <a:ext uri="{FF2B5EF4-FFF2-40B4-BE49-F238E27FC236}">
                <a16:creationId xmlns:a16="http://schemas.microsoft.com/office/drawing/2014/main" id="{7051FE44-C2C8-F64B-9518-629DFBF6DBC7}"/>
              </a:ext>
            </a:extLst>
          </p:cNvPr>
          <p:cNvSpPr>
            <a:spLocks noGrp="1"/>
          </p:cNvSpPr>
          <p:nvPr>
            <p:ph idx="1"/>
          </p:nvPr>
        </p:nvSpPr>
        <p:spPr/>
        <p:txBody>
          <a:bodyPr>
            <a:normAutofit lnSpcReduction="10000"/>
          </a:bodyPr>
          <a:lstStyle/>
          <a:p>
            <a:r>
              <a:rPr lang="en-US" sz="3200" dirty="0"/>
              <a:t>Batteries have unique charging requirements for optimum performance. Solar modules have unique electrical characteristics that change throughout the day. </a:t>
            </a:r>
          </a:p>
          <a:p>
            <a:r>
              <a:rPr lang="en-US" sz="3200" dirty="0"/>
              <a:t>You need something to make the two systems compatible.</a:t>
            </a:r>
          </a:p>
          <a:p>
            <a:endParaRPr lang="en-US" dirty="0"/>
          </a:p>
        </p:txBody>
      </p:sp>
    </p:spTree>
    <p:extLst>
      <p:ext uri="{BB962C8B-B14F-4D97-AF65-F5344CB8AC3E}">
        <p14:creationId xmlns:p14="http://schemas.microsoft.com/office/powerpoint/2010/main" val="1993607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6C65-FDBD-F54C-9D4F-07637924660E}"/>
              </a:ext>
            </a:extLst>
          </p:cNvPr>
          <p:cNvSpPr>
            <a:spLocks noGrp="1"/>
          </p:cNvSpPr>
          <p:nvPr>
            <p:ph type="title"/>
          </p:nvPr>
        </p:nvSpPr>
        <p:spPr/>
        <p:txBody>
          <a:bodyPr/>
          <a:lstStyle/>
          <a:p>
            <a:r>
              <a:rPr lang="en-US" dirty="0"/>
              <a:t>Charge Controllers</a:t>
            </a:r>
          </a:p>
        </p:txBody>
      </p:sp>
      <p:sp>
        <p:nvSpPr>
          <p:cNvPr id="3" name="Content Placeholder 2">
            <a:extLst>
              <a:ext uri="{FF2B5EF4-FFF2-40B4-BE49-F238E27FC236}">
                <a16:creationId xmlns:a16="http://schemas.microsoft.com/office/drawing/2014/main" id="{4510F922-5FAF-634B-B7E4-9733A226A11D}"/>
              </a:ext>
            </a:extLst>
          </p:cNvPr>
          <p:cNvSpPr>
            <a:spLocks noGrp="1"/>
          </p:cNvSpPr>
          <p:nvPr>
            <p:ph idx="1"/>
          </p:nvPr>
        </p:nvSpPr>
        <p:spPr/>
        <p:txBody>
          <a:bodyPr>
            <a:normAutofit/>
          </a:bodyPr>
          <a:lstStyle/>
          <a:p>
            <a:r>
              <a:rPr lang="en-US" sz="3200" dirty="0"/>
              <a:t>A solar charge controller is a device that manages the charging of a battery from a solar module or array of modules. Solar charge controllers come in three types, though the market is dominated more and more by just one of those.</a:t>
            </a:r>
          </a:p>
        </p:txBody>
      </p:sp>
    </p:spTree>
    <p:extLst>
      <p:ext uri="{BB962C8B-B14F-4D97-AF65-F5344CB8AC3E}">
        <p14:creationId xmlns:p14="http://schemas.microsoft.com/office/powerpoint/2010/main" val="23504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9D0B-3D49-A741-97D5-587B37EF6DE2}"/>
              </a:ext>
            </a:extLst>
          </p:cNvPr>
          <p:cNvSpPr>
            <a:spLocks noGrp="1"/>
          </p:cNvSpPr>
          <p:nvPr>
            <p:ph type="title"/>
          </p:nvPr>
        </p:nvSpPr>
        <p:spPr/>
        <p:txBody>
          <a:bodyPr/>
          <a:lstStyle/>
          <a:p>
            <a:r>
              <a:rPr lang="en-US" dirty="0" err="1"/>
              <a:t>SAFeTY</a:t>
            </a:r>
            <a:endParaRPr lang="en-US" dirty="0"/>
          </a:p>
        </p:txBody>
      </p:sp>
      <p:sp>
        <p:nvSpPr>
          <p:cNvPr id="3" name="Content Placeholder 2">
            <a:extLst>
              <a:ext uri="{FF2B5EF4-FFF2-40B4-BE49-F238E27FC236}">
                <a16:creationId xmlns:a16="http://schemas.microsoft.com/office/drawing/2014/main" id="{64DA4251-A1A6-F443-9D38-A122940B932E}"/>
              </a:ext>
            </a:extLst>
          </p:cNvPr>
          <p:cNvSpPr>
            <a:spLocks noGrp="1"/>
          </p:cNvSpPr>
          <p:nvPr>
            <p:ph idx="1"/>
          </p:nvPr>
        </p:nvSpPr>
        <p:spPr/>
        <p:txBody>
          <a:bodyPr/>
          <a:lstStyle/>
          <a:p>
            <a:r>
              <a:rPr lang="en-US" dirty="0"/>
              <a:t>Whenever you are working with anything electrical, use good safe practices</a:t>
            </a:r>
          </a:p>
          <a:p>
            <a:pPr marL="0" indent="0">
              <a:buNone/>
            </a:pPr>
            <a:endParaRPr lang="en-US" dirty="0"/>
          </a:p>
          <a:p>
            <a:r>
              <a:rPr lang="en-US" dirty="0"/>
              <a:t>This includes working with Solar equipment.</a:t>
            </a:r>
          </a:p>
          <a:p>
            <a:endParaRPr lang="en-US" dirty="0"/>
          </a:p>
          <a:p>
            <a:r>
              <a:rPr lang="en-US" dirty="0"/>
              <a:t>Even DC voltage can be dangerous.</a:t>
            </a:r>
          </a:p>
          <a:p>
            <a:endParaRPr lang="en-US" dirty="0"/>
          </a:p>
        </p:txBody>
      </p:sp>
    </p:spTree>
    <p:extLst>
      <p:ext uri="{BB962C8B-B14F-4D97-AF65-F5344CB8AC3E}">
        <p14:creationId xmlns:p14="http://schemas.microsoft.com/office/powerpoint/2010/main" val="4272769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6C65-FDBD-F54C-9D4F-07637924660E}"/>
              </a:ext>
            </a:extLst>
          </p:cNvPr>
          <p:cNvSpPr>
            <a:spLocks noGrp="1"/>
          </p:cNvSpPr>
          <p:nvPr>
            <p:ph type="title"/>
          </p:nvPr>
        </p:nvSpPr>
        <p:spPr/>
        <p:txBody>
          <a:bodyPr/>
          <a:lstStyle/>
          <a:p>
            <a:r>
              <a:rPr lang="en-US" dirty="0"/>
              <a:t>Shunt Controller</a:t>
            </a:r>
          </a:p>
        </p:txBody>
      </p:sp>
      <p:sp>
        <p:nvSpPr>
          <p:cNvPr id="3" name="Content Placeholder 2">
            <a:extLst>
              <a:ext uri="{FF2B5EF4-FFF2-40B4-BE49-F238E27FC236}">
                <a16:creationId xmlns:a16="http://schemas.microsoft.com/office/drawing/2014/main" id="{4510F922-5FAF-634B-B7E4-9733A226A11D}"/>
              </a:ext>
            </a:extLst>
          </p:cNvPr>
          <p:cNvSpPr>
            <a:spLocks noGrp="1"/>
          </p:cNvSpPr>
          <p:nvPr>
            <p:ph idx="1"/>
          </p:nvPr>
        </p:nvSpPr>
        <p:spPr>
          <a:xfrm>
            <a:off x="2231136" y="2638044"/>
            <a:ext cx="7729728" cy="3812452"/>
          </a:xfrm>
        </p:spPr>
        <p:txBody>
          <a:bodyPr>
            <a:normAutofit fontScale="70000" lnSpcReduction="20000"/>
          </a:bodyPr>
          <a:lstStyle/>
          <a:p>
            <a:r>
              <a:rPr lang="en-US" sz="3200" dirty="0"/>
              <a:t>Not really “applicable” for our purposes!       So FYI</a:t>
            </a:r>
          </a:p>
          <a:p>
            <a:endParaRPr lang="en-US" dirty="0"/>
          </a:p>
          <a:p>
            <a:r>
              <a:rPr lang="en-US" sz="3000" dirty="0"/>
              <a:t>A shunt controller is just an ON/OFF switch. When the battery voltage is low (needs a charge) the switch turns ON and energy flows from the solar array to the battery. When the battery voltage is high (charged) the switch turns OFF and charging stops.</a:t>
            </a:r>
          </a:p>
          <a:p>
            <a:r>
              <a:rPr lang="en-US" sz="3000" dirty="0"/>
              <a:t>Shunt controllers are the simplest type but also the most basic and crude and offer the least efficient battery charging. (Imagine trying to fill a glass with water from a kitchen tap that only had 2 settings: OFF or full ON.) </a:t>
            </a:r>
            <a:r>
              <a:rPr lang="en-US" sz="3000" u="sng" dirty="0"/>
              <a:t>There are few shunt controllers available today and only in small sizes and generally for specific applications.</a:t>
            </a:r>
          </a:p>
          <a:p>
            <a:endParaRPr lang="en-US" dirty="0"/>
          </a:p>
        </p:txBody>
      </p:sp>
    </p:spTree>
    <p:extLst>
      <p:ext uri="{BB962C8B-B14F-4D97-AF65-F5344CB8AC3E}">
        <p14:creationId xmlns:p14="http://schemas.microsoft.com/office/powerpoint/2010/main" val="3641528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6C65-FDBD-F54C-9D4F-07637924660E}"/>
              </a:ext>
            </a:extLst>
          </p:cNvPr>
          <p:cNvSpPr>
            <a:spLocks noGrp="1"/>
          </p:cNvSpPr>
          <p:nvPr>
            <p:ph type="title"/>
          </p:nvPr>
        </p:nvSpPr>
        <p:spPr>
          <a:xfrm>
            <a:off x="5288691" y="675114"/>
            <a:ext cx="6598483" cy="1188720"/>
          </a:xfrm>
        </p:spPr>
        <p:txBody>
          <a:bodyPr/>
          <a:lstStyle/>
          <a:p>
            <a:r>
              <a:rPr lang="en-US" dirty="0"/>
              <a:t>PWM Controller</a:t>
            </a:r>
          </a:p>
        </p:txBody>
      </p:sp>
      <p:sp>
        <p:nvSpPr>
          <p:cNvPr id="3" name="Content Placeholder 2">
            <a:extLst>
              <a:ext uri="{FF2B5EF4-FFF2-40B4-BE49-F238E27FC236}">
                <a16:creationId xmlns:a16="http://schemas.microsoft.com/office/drawing/2014/main" id="{4510F922-5FAF-634B-B7E4-9733A226A11D}"/>
              </a:ext>
            </a:extLst>
          </p:cNvPr>
          <p:cNvSpPr>
            <a:spLocks noGrp="1"/>
          </p:cNvSpPr>
          <p:nvPr>
            <p:ph idx="1"/>
          </p:nvPr>
        </p:nvSpPr>
        <p:spPr>
          <a:xfrm>
            <a:off x="4382532" y="3064609"/>
            <a:ext cx="7729728" cy="3643486"/>
          </a:xfrm>
        </p:spPr>
        <p:txBody>
          <a:bodyPr>
            <a:normAutofit/>
          </a:bodyPr>
          <a:lstStyle/>
          <a:p>
            <a:r>
              <a:rPr lang="en-US" sz="3200" u="sng" dirty="0"/>
              <a:t>P</a:t>
            </a:r>
            <a:r>
              <a:rPr lang="en-US" sz="3200" dirty="0"/>
              <a:t>ulse </a:t>
            </a:r>
            <a:r>
              <a:rPr lang="en-US" sz="3200" u="sng" dirty="0"/>
              <a:t>W</a:t>
            </a:r>
            <a:r>
              <a:rPr lang="en-US" sz="3200" dirty="0"/>
              <a:t>idth </a:t>
            </a:r>
            <a:r>
              <a:rPr lang="en-US" sz="3200" u="sng" dirty="0"/>
              <a:t>M</a:t>
            </a:r>
            <a:r>
              <a:rPr lang="en-US" sz="3200" dirty="0"/>
              <a:t>odulation = PWM</a:t>
            </a:r>
          </a:p>
          <a:p>
            <a:r>
              <a:rPr lang="en-US" sz="3200" dirty="0"/>
              <a:t>If you take a shunt controller and turn the switch ON and OFF rapidly you can control the average charging voltage that is applied to the battery.  That’s PWM, or Pulse Width Modulation. </a:t>
            </a:r>
          </a:p>
          <a:p>
            <a:endParaRPr lang="en-US" dirty="0"/>
          </a:p>
          <a:p>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849317C7-034D-4544-9918-1EABA257EAE2}"/>
              </a:ext>
            </a:extLst>
          </p:cNvPr>
          <p:cNvPicPr>
            <a:picLocks noChangeAspect="1"/>
          </p:cNvPicPr>
          <p:nvPr/>
        </p:nvPicPr>
        <p:blipFill>
          <a:blip r:embed="rId2"/>
          <a:stretch>
            <a:fillRect/>
          </a:stretch>
        </p:blipFill>
        <p:spPr>
          <a:xfrm>
            <a:off x="0" y="308709"/>
            <a:ext cx="4419600" cy="2755900"/>
          </a:xfrm>
          <a:prstGeom prst="rect">
            <a:avLst/>
          </a:prstGeom>
        </p:spPr>
      </p:pic>
    </p:spTree>
    <p:extLst>
      <p:ext uri="{BB962C8B-B14F-4D97-AF65-F5344CB8AC3E}">
        <p14:creationId xmlns:p14="http://schemas.microsoft.com/office/powerpoint/2010/main" val="3208405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6C65-FDBD-F54C-9D4F-07637924660E}"/>
              </a:ext>
            </a:extLst>
          </p:cNvPr>
          <p:cNvSpPr>
            <a:spLocks noGrp="1"/>
          </p:cNvSpPr>
          <p:nvPr>
            <p:ph type="title"/>
          </p:nvPr>
        </p:nvSpPr>
        <p:spPr>
          <a:xfrm>
            <a:off x="521605" y="249074"/>
            <a:ext cx="4726255" cy="1188720"/>
          </a:xfrm>
        </p:spPr>
        <p:txBody>
          <a:bodyPr/>
          <a:lstStyle/>
          <a:p>
            <a:r>
              <a:rPr lang="en-US" dirty="0"/>
              <a:t>PWM Controller</a:t>
            </a:r>
          </a:p>
        </p:txBody>
      </p:sp>
      <p:sp>
        <p:nvSpPr>
          <p:cNvPr id="3" name="Content Placeholder 2">
            <a:extLst>
              <a:ext uri="{FF2B5EF4-FFF2-40B4-BE49-F238E27FC236}">
                <a16:creationId xmlns:a16="http://schemas.microsoft.com/office/drawing/2014/main" id="{4510F922-5FAF-634B-B7E4-9733A226A11D}"/>
              </a:ext>
            </a:extLst>
          </p:cNvPr>
          <p:cNvSpPr>
            <a:spLocks noGrp="1"/>
          </p:cNvSpPr>
          <p:nvPr>
            <p:ph idx="1"/>
          </p:nvPr>
        </p:nvSpPr>
        <p:spPr>
          <a:xfrm>
            <a:off x="382457" y="2399504"/>
            <a:ext cx="7729728" cy="3643486"/>
          </a:xfrm>
        </p:spPr>
        <p:txBody>
          <a:bodyPr>
            <a:normAutofit/>
          </a:bodyPr>
          <a:lstStyle/>
          <a:p>
            <a:r>
              <a:rPr lang="en-US" sz="3200" dirty="0"/>
              <a:t>This technology allows for </a:t>
            </a:r>
            <a:r>
              <a:rPr lang="en-US" sz="3200" dirty="0">
                <a:hlinkClick r:id="rId2"/>
              </a:rPr>
              <a:t>multi-stage charging</a:t>
            </a:r>
            <a:r>
              <a:rPr lang="en-US" sz="3200" dirty="0"/>
              <a:t> including Bulk, Absorb, and Float stages, which significantly improves charging efficiency and charging control, thus improving battery performance and lifespan.</a:t>
            </a:r>
          </a:p>
          <a:p>
            <a:endParaRPr lang="en-US" dirty="0"/>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55438429-9909-9143-A303-0CBD1EA8D59C}"/>
              </a:ext>
            </a:extLst>
          </p:cNvPr>
          <p:cNvPicPr>
            <a:picLocks noChangeAspect="1"/>
          </p:cNvPicPr>
          <p:nvPr/>
        </p:nvPicPr>
        <p:blipFill>
          <a:blip r:embed="rId3"/>
          <a:stretch>
            <a:fillRect/>
          </a:stretch>
        </p:blipFill>
        <p:spPr>
          <a:xfrm>
            <a:off x="8112185" y="249074"/>
            <a:ext cx="3231292" cy="2014915"/>
          </a:xfrm>
          <a:prstGeom prst="rect">
            <a:avLst/>
          </a:prstGeom>
        </p:spPr>
      </p:pic>
    </p:spTree>
    <p:extLst>
      <p:ext uri="{BB962C8B-B14F-4D97-AF65-F5344CB8AC3E}">
        <p14:creationId xmlns:p14="http://schemas.microsoft.com/office/powerpoint/2010/main" val="3318680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6C65-FDBD-F54C-9D4F-07637924660E}"/>
              </a:ext>
            </a:extLst>
          </p:cNvPr>
          <p:cNvSpPr>
            <a:spLocks noGrp="1"/>
          </p:cNvSpPr>
          <p:nvPr>
            <p:ph type="title"/>
          </p:nvPr>
        </p:nvSpPr>
        <p:spPr>
          <a:xfrm>
            <a:off x="324077" y="288235"/>
            <a:ext cx="6719274" cy="1849484"/>
          </a:xfrm>
        </p:spPr>
        <p:txBody>
          <a:bodyPr/>
          <a:lstStyle/>
          <a:p>
            <a:r>
              <a:rPr lang="en-US" dirty="0"/>
              <a:t>MPPT Controller</a:t>
            </a:r>
          </a:p>
        </p:txBody>
      </p:sp>
      <p:sp>
        <p:nvSpPr>
          <p:cNvPr id="3" name="Content Placeholder 2">
            <a:extLst>
              <a:ext uri="{FF2B5EF4-FFF2-40B4-BE49-F238E27FC236}">
                <a16:creationId xmlns:a16="http://schemas.microsoft.com/office/drawing/2014/main" id="{4510F922-5FAF-634B-B7E4-9733A226A11D}"/>
              </a:ext>
            </a:extLst>
          </p:cNvPr>
          <p:cNvSpPr>
            <a:spLocks noGrp="1"/>
          </p:cNvSpPr>
          <p:nvPr>
            <p:ph idx="1"/>
          </p:nvPr>
        </p:nvSpPr>
        <p:spPr>
          <a:xfrm>
            <a:off x="0" y="2465050"/>
            <a:ext cx="7729728" cy="3931721"/>
          </a:xfrm>
        </p:spPr>
        <p:txBody>
          <a:bodyPr>
            <a:noAutofit/>
          </a:bodyPr>
          <a:lstStyle/>
          <a:p>
            <a:r>
              <a:rPr lang="en-US" sz="3200" u="sng" dirty="0"/>
              <a:t>M</a:t>
            </a:r>
            <a:r>
              <a:rPr lang="en-US" sz="3200" dirty="0"/>
              <a:t>aximum </a:t>
            </a:r>
            <a:r>
              <a:rPr lang="en-US" sz="3200" u="sng" dirty="0"/>
              <a:t>P</a:t>
            </a:r>
            <a:r>
              <a:rPr lang="en-US" sz="3200" dirty="0"/>
              <a:t>ower </a:t>
            </a:r>
            <a:r>
              <a:rPr lang="en-US" sz="3200" u="sng" dirty="0"/>
              <a:t>P</a:t>
            </a:r>
            <a:r>
              <a:rPr lang="en-US" sz="3200" dirty="0"/>
              <a:t>oint </a:t>
            </a:r>
            <a:r>
              <a:rPr lang="en-US" sz="3200" u="sng" dirty="0"/>
              <a:t>T</a:t>
            </a:r>
            <a:r>
              <a:rPr lang="en-US" sz="3200" dirty="0"/>
              <a:t>racking = MPPT</a:t>
            </a:r>
          </a:p>
          <a:p>
            <a:endParaRPr lang="en-US" sz="3200" dirty="0"/>
          </a:p>
          <a:p>
            <a:r>
              <a:rPr lang="en-US" sz="3200" dirty="0"/>
              <a:t>These are the most popular and effective controllers for our purposes.</a:t>
            </a:r>
          </a:p>
        </p:txBody>
      </p:sp>
      <p:pic>
        <p:nvPicPr>
          <p:cNvPr id="5" name="Picture 4" descr="A picture containing text, device, meter, clock radio&#10;&#10;Description automatically generated">
            <a:extLst>
              <a:ext uri="{FF2B5EF4-FFF2-40B4-BE49-F238E27FC236}">
                <a16:creationId xmlns:a16="http://schemas.microsoft.com/office/drawing/2014/main" id="{5747FB73-1778-2545-BB56-40A6105B4331}"/>
              </a:ext>
            </a:extLst>
          </p:cNvPr>
          <p:cNvPicPr>
            <a:picLocks noChangeAspect="1"/>
          </p:cNvPicPr>
          <p:nvPr/>
        </p:nvPicPr>
        <p:blipFill>
          <a:blip r:embed="rId2"/>
          <a:stretch>
            <a:fillRect/>
          </a:stretch>
        </p:blipFill>
        <p:spPr>
          <a:xfrm>
            <a:off x="8348161" y="463034"/>
            <a:ext cx="3519762" cy="5048079"/>
          </a:xfrm>
          <a:prstGeom prst="rect">
            <a:avLst/>
          </a:prstGeom>
        </p:spPr>
      </p:pic>
    </p:spTree>
    <p:extLst>
      <p:ext uri="{BB962C8B-B14F-4D97-AF65-F5344CB8AC3E}">
        <p14:creationId xmlns:p14="http://schemas.microsoft.com/office/powerpoint/2010/main" val="1245960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6C65-FDBD-F54C-9D4F-07637924660E}"/>
              </a:ext>
            </a:extLst>
          </p:cNvPr>
          <p:cNvSpPr>
            <a:spLocks noGrp="1"/>
          </p:cNvSpPr>
          <p:nvPr>
            <p:ph type="title"/>
          </p:nvPr>
        </p:nvSpPr>
        <p:spPr>
          <a:xfrm>
            <a:off x="1117953" y="418040"/>
            <a:ext cx="4736194" cy="1188720"/>
          </a:xfrm>
        </p:spPr>
        <p:txBody>
          <a:bodyPr/>
          <a:lstStyle/>
          <a:p>
            <a:r>
              <a:rPr lang="en-US" dirty="0"/>
              <a:t>MPPT Controller</a:t>
            </a:r>
          </a:p>
        </p:txBody>
      </p:sp>
      <p:sp>
        <p:nvSpPr>
          <p:cNvPr id="3" name="Content Placeholder 2">
            <a:extLst>
              <a:ext uri="{FF2B5EF4-FFF2-40B4-BE49-F238E27FC236}">
                <a16:creationId xmlns:a16="http://schemas.microsoft.com/office/drawing/2014/main" id="{4510F922-5FAF-634B-B7E4-9733A226A11D}"/>
              </a:ext>
            </a:extLst>
          </p:cNvPr>
          <p:cNvSpPr>
            <a:spLocks noGrp="1"/>
          </p:cNvSpPr>
          <p:nvPr>
            <p:ph idx="1"/>
          </p:nvPr>
        </p:nvSpPr>
        <p:spPr>
          <a:xfrm>
            <a:off x="1117953" y="2359748"/>
            <a:ext cx="7280612" cy="3931721"/>
          </a:xfrm>
        </p:spPr>
        <p:txBody>
          <a:bodyPr>
            <a:noAutofit/>
          </a:bodyPr>
          <a:lstStyle/>
          <a:p>
            <a:r>
              <a:rPr lang="en-US" sz="3200" dirty="0"/>
              <a:t>If we are to achieve maximum efficiency and effectiveness in charging, we need some kind of conversion or translation device that allows the solar array to operate at maximum efficiency while, at the same time, providing optimal charging to the battery. </a:t>
            </a:r>
          </a:p>
        </p:txBody>
      </p:sp>
      <p:pic>
        <p:nvPicPr>
          <p:cNvPr id="5" name="Picture 4" descr="A picture containing text, device, meter, clock radio&#10;&#10;Description automatically generated">
            <a:extLst>
              <a:ext uri="{FF2B5EF4-FFF2-40B4-BE49-F238E27FC236}">
                <a16:creationId xmlns:a16="http://schemas.microsoft.com/office/drawing/2014/main" id="{5B479B22-0688-EB4F-A66D-C74F7B666B82}"/>
              </a:ext>
            </a:extLst>
          </p:cNvPr>
          <p:cNvPicPr>
            <a:picLocks noChangeAspect="1"/>
          </p:cNvPicPr>
          <p:nvPr/>
        </p:nvPicPr>
        <p:blipFill>
          <a:blip r:embed="rId2"/>
          <a:stretch>
            <a:fillRect/>
          </a:stretch>
        </p:blipFill>
        <p:spPr>
          <a:xfrm>
            <a:off x="9066696" y="222460"/>
            <a:ext cx="1930400" cy="2768600"/>
          </a:xfrm>
          <a:prstGeom prst="rect">
            <a:avLst/>
          </a:prstGeom>
        </p:spPr>
      </p:pic>
    </p:spTree>
    <p:extLst>
      <p:ext uri="{BB962C8B-B14F-4D97-AF65-F5344CB8AC3E}">
        <p14:creationId xmlns:p14="http://schemas.microsoft.com/office/powerpoint/2010/main" val="2646719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6C65-FDBD-F54C-9D4F-07637924660E}"/>
              </a:ext>
            </a:extLst>
          </p:cNvPr>
          <p:cNvSpPr>
            <a:spLocks noGrp="1"/>
          </p:cNvSpPr>
          <p:nvPr>
            <p:ph type="title"/>
          </p:nvPr>
        </p:nvSpPr>
        <p:spPr>
          <a:xfrm>
            <a:off x="6783858" y="396281"/>
            <a:ext cx="5408141" cy="1188720"/>
          </a:xfrm>
        </p:spPr>
        <p:txBody>
          <a:bodyPr/>
          <a:lstStyle/>
          <a:p>
            <a:r>
              <a:rPr lang="en-US" dirty="0"/>
              <a:t>MPPT Controller</a:t>
            </a:r>
          </a:p>
        </p:txBody>
      </p:sp>
      <p:sp>
        <p:nvSpPr>
          <p:cNvPr id="3" name="Content Placeholder 2">
            <a:extLst>
              <a:ext uri="{FF2B5EF4-FFF2-40B4-BE49-F238E27FC236}">
                <a16:creationId xmlns:a16="http://schemas.microsoft.com/office/drawing/2014/main" id="{4510F922-5FAF-634B-B7E4-9733A226A11D}"/>
              </a:ext>
            </a:extLst>
          </p:cNvPr>
          <p:cNvSpPr>
            <a:spLocks noGrp="1"/>
          </p:cNvSpPr>
          <p:nvPr>
            <p:ph idx="1"/>
          </p:nvPr>
        </p:nvSpPr>
        <p:spPr>
          <a:xfrm>
            <a:off x="216985" y="2044920"/>
            <a:ext cx="7729728" cy="3931721"/>
          </a:xfrm>
        </p:spPr>
        <p:txBody>
          <a:bodyPr>
            <a:noAutofit/>
          </a:bodyPr>
          <a:lstStyle/>
          <a:p>
            <a:r>
              <a:rPr lang="en-US" sz="3200" dirty="0"/>
              <a:t>That’s exactly what an MPPT, or Maximum Power Point Tracking controller does – it operates the solar array at its point of maximum power (the Maximum Power Point, or MPP) and independently applies optimal charging to the battery bank.</a:t>
            </a:r>
          </a:p>
        </p:txBody>
      </p:sp>
      <p:pic>
        <p:nvPicPr>
          <p:cNvPr id="5" name="Picture 4" descr="A picture containing text, device, meter, clock radio&#10;&#10;Description automatically generated">
            <a:extLst>
              <a:ext uri="{FF2B5EF4-FFF2-40B4-BE49-F238E27FC236}">
                <a16:creationId xmlns:a16="http://schemas.microsoft.com/office/drawing/2014/main" id="{8BFD5A86-CC55-844E-B4A5-D9169C5900F7}"/>
              </a:ext>
            </a:extLst>
          </p:cNvPr>
          <p:cNvPicPr>
            <a:picLocks noChangeAspect="1"/>
          </p:cNvPicPr>
          <p:nvPr/>
        </p:nvPicPr>
        <p:blipFill>
          <a:blip r:embed="rId2"/>
          <a:stretch>
            <a:fillRect/>
          </a:stretch>
        </p:blipFill>
        <p:spPr>
          <a:xfrm>
            <a:off x="8627762" y="2365975"/>
            <a:ext cx="1930400" cy="2768600"/>
          </a:xfrm>
          <a:prstGeom prst="rect">
            <a:avLst/>
          </a:prstGeom>
        </p:spPr>
      </p:pic>
    </p:spTree>
    <p:extLst>
      <p:ext uri="{BB962C8B-B14F-4D97-AF65-F5344CB8AC3E}">
        <p14:creationId xmlns:p14="http://schemas.microsoft.com/office/powerpoint/2010/main" val="2357938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6C65-FDBD-F54C-9D4F-07637924660E}"/>
              </a:ext>
            </a:extLst>
          </p:cNvPr>
          <p:cNvSpPr>
            <a:spLocks noGrp="1"/>
          </p:cNvSpPr>
          <p:nvPr>
            <p:ph type="title"/>
          </p:nvPr>
        </p:nvSpPr>
        <p:spPr>
          <a:xfrm>
            <a:off x="6783858" y="396281"/>
            <a:ext cx="5408141" cy="1188720"/>
          </a:xfrm>
        </p:spPr>
        <p:txBody>
          <a:bodyPr/>
          <a:lstStyle/>
          <a:p>
            <a:r>
              <a:rPr lang="en-US" dirty="0"/>
              <a:t>MPPT Controller</a:t>
            </a:r>
          </a:p>
        </p:txBody>
      </p:sp>
      <p:sp>
        <p:nvSpPr>
          <p:cNvPr id="3" name="Content Placeholder 2">
            <a:extLst>
              <a:ext uri="{FF2B5EF4-FFF2-40B4-BE49-F238E27FC236}">
                <a16:creationId xmlns:a16="http://schemas.microsoft.com/office/drawing/2014/main" id="{4510F922-5FAF-634B-B7E4-9733A226A11D}"/>
              </a:ext>
            </a:extLst>
          </p:cNvPr>
          <p:cNvSpPr>
            <a:spLocks noGrp="1"/>
          </p:cNvSpPr>
          <p:nvPr>
            <p:ph idx="1"/>
          </p:nvPr>
        </p:nvSpPr>
        <p:spPr>
          <a:xfrm>
            <a:off x="216985" y="2044920"/>
            <a:ext cx="7729728" cy="3931721"/>
          </a:xfrm>
        </p:spPr>
        <p:txBody>
          <a:bodyPr>
            <a:noAutofit/>
          </a:bodyPr>
          <a:lstStyle/>
          <a:p>
            <a:r>
              <a:rPr lang="en-US" sz="3200" dirty="0"/>
              <a:t>The vast majority of solar charge controllers in use today are MPPT controllers </a:t>
            </a:r>
          </a:p>
          <a:p>
            <a:r>
              <a:rPr lang="en-US" sz="3200" dirty="0"/>
              <a:t>MPPT controllers often have superior programmability and features like data logging, which can be very valuable for troubleshooting.</a:t>
            </a:r>
          </a:p>
        </p:txBody>
      </p:sp>
      <p:pic>
        <p:nvPicPr>
          <p:cNvPr id="5" name="Picture 4" descr="A picture containing text, device, meter, clock radio&#10;&#10;Description automatically generated">
            <a:extLst>
              <a:ext uri="{FF2B5EF4-FFF2-40B4-BE49-F238E27FC236}">
                <a16:creationId xmlns:a16="http://schemas.microsoft.com/office/drawing/2014/main" id="{8BFD5A86-CC55-844E-B4A5-D9169C5900F7}"/>
              </a:ext>
            </a:extLst>
          </p:cNvPr>
          <p:cNvPicPr>
            <a:picLocks noChangeAspect="1"/>
          </p:cNvPicPr>
          <p:nvPr/>
        </p:nvPicPr>
        <p:blipFill>
          <a:blip r:embed="rId2"/>
          <a:stretch>
            <a:fillRect/>
          </a:stretch>
        </p:blipFill>
        <p:spPr>
          <a:xfrm>
            <a:off x="8627762" y="2365975"/>
            <a:ext cx="1930400" cy="2768600"/>
          </a:xfrm>
          <a:prstGeom prst="rect">
            <a:avLst/>
          </a:prstGeom>
        </p:spPr>
      </p:pic>
    </p:spTree>
    <p:extLst>
      <p:ext uri="{BB962C8B-B14F-4D97-AF65-F5344CB8AC3E}">
        <p14:creationId xmlns:p14="http://schemas.microsoft.com/office/powerpoint/2010/main" val="1633668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6C65-FDBD-F54C-9D4F-07637924660E}"/>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4510F922-5FAF-634B-B7E4-9733A226A11D}"/>
              </a:ext>
            </a:extLst>
          </p:cNvPr>
          <p:cNvSpPr>
            <a:spLocks noGrp="1"/>
          </p:cNvSpPr>
          <p:nvPr>
            <p:ph idx="1"/>
          </p:nvPr>
        </p:nvSpPr>
        <p:spPr>
          <a:xfrm>
            <a:off x="496957" y="2638044"/>
            <a:ext cx="11022495" cy="3842269"/>
          </a:xfrm>
        </p:spPr>
        <p:txBody>
          <a:bodyPr>
            <a:noAutofit/>
          </a:bodyPr>
          <a:lstStyle/>
          <a:p>
            <a:r>
              <a:rPr lang="en-US" sz="3200" dirty="0"/>
              <a:t>The approach with solar is to be able to use a widely available source of energy (the sun) to the extent of its daily availability (daylight hours) to achieve a longer term of use of its energy use by storing that energy in a good battery or battery bank.</a:t>
            </a:r>
          </a:p>
          <a:p>
            <a:r>
              <a:rPr lang="en-US" sz="3200" dirty="0"/>
              <a:t>I use </a:t>
            </a:r>
            <a:r>
              <a:rPr lang="en-US" sz="3200" dirty="0" err="1"/>
              <a:t>monocrystilline</a:t>
            </a:r>
            <a:r>
              <a:rPr lang="en-US" sz="3200" dirty="0"/>
              <a:t> panels with gel cell batteries in both my shack and RV.</a:t>
            </a:r>
          </a:p>
        </p:txBody>
      </p:sp>
    </p:spTree>
    <p:extLst>
      <p:ext uri="{BB962C8B-B14F-4D97-AF65-F5344CB8AC3E}">
        <p14:creationId xmlns:p14="http://schemas.microsoft.com/office/powerpoint/2010/main" val="416925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D881-4AD8-254D-A2D6-CA9D00ED37CA}"/>
              </a:ext>
            </a:extLst>
          </p:cNvPr>
          <p:cNvSpPr>
            <a:spLocks noGrp="1"/>
          </p:cNvSpPr>
          <p:nvPr>
            <p:ph type="title"/>
          </p:nvPr>
        </p:nvSpPr>
        <p:spPr/>
        <p:txBody>
          <a:bodyPr/>
          <a:lstStyle/>
          <a:p>
            <a:r>
              <a:rPr lang="en-US" dirty="0"/>
              <a:t>Solar Power Primer</a:t>
            </a:r>
          </a:p>
        </p:txBody>
      </p:sp>
      <p:sp>
        <p:nvSpPr>
          <p:cNvPr id="3" name="Content Placeholder 2">
            <a:extLst>
              <a:ext uri="{FF2B5EF4-FFF2-40B4-BE49-F238E27FC236}">
                <a16:creationId xmlns:a16="http://schemas.microsoft.com/office/drawing/2014/main" id="{C43BB161-D46B-0F49-A54D-28696FADB1D9}"/>
              </a:ext>
            </a:extLst>
          </p:cNvPr>
          <p:cNvSpPr>
            <a:spLocks noGrp="1"/>
          </p:cNvSpPr>
          <p:nvPr>
            <p:ph idx="1"/>
          </p:nvPr>
        </p:nvSpPr>
        <p:spPr>
          <a:xfrm>
            <a:off x="1821246" y="2677801"/>
            <a:ext cx="8549507" cy="3101983"/>
          </a:xfrm>
        </p:spPr>
        <p:txBody>
          <a:bodyPr>
            <a:normAutofit/>
          </a:bodyPr>
          <a:lstStyle/>
          <a:p>
            <a:r>
              <a:rPr lang="en-US" sz="3200" dirty="0"/>
              <a:t>Portable solar power systems for HAM Radios can be very useful during times of emergencies. </a:t>
            </a:r>
          </a:p>
          <a:p>
            <a:endParaRPr lang="en-US" sz="3200" dirty="0"/>
          </a:p>
          <a:p>
            <a:r>
              <a:rPr lang="en-US" sz="3200" dirty="0"/>
              <a:t>They can help you maintain your communication abilities.</a:t>
            </a:r>
          </a:p>
          <a:p>
            <a:endParaRPr lang="en-US" sz="3200" dirty="0"/>
          </a:p>
        </p:txBody>
      </p:sp>
    </p:spTree>
    <p:extLst>
      <p:ext uri="{BB962C8B-B14F-4D97-AF65-F5344CB8AC3E}">
        <p14:creationId xmlns:p14="http://schemas.microsoft.com/office/powerpoint/2010/main" val="3254588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D881-4AD8-254D-A2D6-CA9D00ED37CA}"/>
              </a:ext>
            </a:extLst>
          </p:cNvPr>
          <p:cNvSpPr>
            <a:spLocks noGrp="1"/>
          </p:cNvSpPr>
          <p:nvPr>
            <p:ph type="title"/>
          </p:nvPr>
        </p:nvSpPr>
        <p:spPr/>
        <p:txBody>
          <a:bodyPr/>
          <a:lstStyle/>
          <a:p>
            <a:r>
              <a:rPr lang="en-US" dirty="0"/>
              <a:t>Solar Power Primer</a:t>
            </a:r>
          </a:p>
        </p:txBody>
      </p:sp>
      <p:sp>
        <p:nvSpPr>
          <p:cNvPr id="3" name="Content Placeholder 2">
            <a:extLst>
              <a:ext uri="{FF2B5EF4-FFF2-40B4-BE49-F238E27FC236}">
                <a16:creationId xmlns:a16="http://schemas.microsoft.com/office/drawing/2014/main" id="{C43BB161-D46B-0F49-A54D-28696FADB1D9}"/>
              </a:ext>
            </a:extLst>
          </p:cNvPr>
          <p:cNvSpPr>
            <a:spLocks noGrp="1"/>
          </p:cNvSpPr>
          <p:nvPr>
            <p:ph idx="1"/>
          </p:nvPr>
        </p:nvSpPr>
        <p:spPr/>
        <p:txBody>
          <a:bodyPr>
            <a:normAutofit lnSpcReduction="10000"/>
          </a:bodyPr>
          <a:lstStyle/>
          <a:p>
            <a:r>
              <a:rPr lang="en-US" sz="3200" dirty="0"/>
              <a:t>As long as the sun is shining, you can capture some of that energy and convert it to keep your batteries charged.  </a:t>
            </a:r>
          </a:p>
          <a:p>
            <a:r>
              <a:rPr lang="en-US" sz="3200" dirty="0"/>
              <a:t>No Sun?  You will need to fall back to other sources of electricity to keep your radios running. i.e. generators, car batteries, etc.</a:t>
            </a:r>
          </a:p>
        </p:txBody>
      </p:sp>
    </p:spTree>
    <p:extLst>
      <p:ext uri="{BB962C8B-B14F-4D97-AF65-F5344CB8AC3E}">
        <p14:creationId xmlns:p14="http://schemas.microsoft.com/office/powerpoint/2010/main" val="38460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D881-4AD8-254D-A2D6-CA9D00ED37CA}"/>
              </a:ext>
            </a:extLst>
          </p:cNvPr>
          <p:cNvSpPr>
            <a:spLocks noGrp="1"/>
          </p:cNvSpPr>
          <p:nvPr>
            <p:ph type="title"/>
          </p:nvPr>
        </p:nvSpPr>
        <p:spPr/>
        <p:txBody>
          <a:bodyPr/>
          <a:lstStyle/>
          <a:p>
            <a:r>
              <a:rPr lang="en-US" dirty="0"/>
              <a:t>Benefits of solar for portable ham radio operations </a:t>
            </a:r>
          </a:p>
        </p:txBody>
      </p:sp>
      <p:sp>
        <p:nvSpPr>
          <p:cNvPr id="5" name="Content Placeholder 4">
            <a:extLst>
              <a:ext uri="{FF2B5EF4-FFF2-40B4-BE49-F238E27FC236}">
                <a16:creationId xmlns:a16="http://schemas.microsoft.com/office/drawing/2014/main" id="{C3875D6F-6FA5-3440-9FF6-1D8E968F953E}"/>
              </a:ext>
            </a:extLst>
          </p:cNvPr>
          <p:cNvSpPr>
            <a:spLocks noGrp="1"/>
          </p:cNvSpPr>
          <p:nvPr>
            <p:ph idx="1"/>
          </p:nvPr>
        </p:nvSpPr>
        <p:spPr/>
        <p:txBody>
          <a:bodyPr>
            <a:normAutofit/>
          </a:bodyPr>
          <a:lstStyle/>
          <a:p>
            <a:r>
              <a:rPr lang="en-US" sz="3200" dirty="0"/>
              <a:t>Traditionally, operators deployed with lead-acid batteries and would carry “enough” battery storage to last them the day. </a:t>
            </a:r>
          </a:p>
          <a:p>
            <a:r>
              <a:rPr lang="en-US" sz="3200" dirty="0"/>
              <a:t>Recharging was done by use of a generator or batter charger when they had line power.  </a:t>
            </a:r>
            <a:endParaRPr lang="en-US" dirty="0"/>
          </a:p>
        </p:txBody>
      </p:sp>
    </p:spTree>
    <p:extLst>
      <p:ext uri="{BB962C8B-B14F-4D97-AF65-F5344CB8AC3E}">
        <p14:creationId xmlns:p14="http://schemas.microsoft.com/office/powerpoint/2010/main" val="165510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D881-4AD8-254D-A2D6-CA9D00ED37CA}"/>
              </a:ext>
            </a:extLst>
          </p:cNvPr>
          <p:cNvSpPr>
            <a:spLocks noGrp="1"/>
          </p:cNvSpPr>
          <p:nvPr>
            <p:ph type="title"/>
          </p:nvPr>
        </p:nvSpPr>
        <p:spPr/>
        <p:txBody>
          <a:bodyPr/>
          <a:lstStyle/>
          <a:p>
            <a:r>
              <a:rPr lang="en-US" dirty="0"/>
              <a:t>How much solar do you need?</a:t>
            </a:r>
          </a:p>
        </p:txBody>
      </p:sp>
      <p:sp>
        <p:nvSpPr>
          <p:cNvPr id="5" name="Content Placeholder 4">
            <a:extLst>
              <a:ext uri="{FF2B5EF4-FFF2-40B4-BE49-F238E27FC236}">
                <a16:creationId xmlns:a16="http://schemas.microsoft.com/office/drawing/2014/main" id="{C3875D6F-6FA5-3440-9FF6-1D8E968F953E}"/>
              </a:ext>
            </a:extLst>
          </p:cNvPr>
          <p:cNvSpPr>
            <a:spLocks noGrp="1"/>
          </p:cNvSpPr>
          <p:nvPr>
            <p:ph idx="1"/>
          </p:nvPr>
        </p:nvSpPr>
        <p:spPr/>
        <p:txBody>
          <a:bodyPr/>
          <a:lstStyle/>
          <a:p>
            <a:r>
              <a:rPr lang="en-US" sz="3200" dirty="0"/>
              <a:t>Before we dig into the different aspects of a portable solar solution for ham radio, it’s vital to understand our power budget clearly.  A well thought out power budget determines the batteries we need and the solar panel we select.</a:t>
            </a:r>
          </a:p>
          <a:p>
            <a:endParaRPr lang="en-US" dirty="0"/>
          </a:p>
        </p:txBody>
      </p:sp>
    </p:spTree>
    <p:extLst>
      <p:ext uri="{BB962C8B-B14F-4D97-AF65-F5344CB8AC3E}">
        <p14:creationId xmlns:p14="http://schemas.microsoft.com/office/powerpoint/2010/main" val="401129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8B90-37F2-BE4D-83EB-5311D1859358}"/>
              </a:ext>
            </a:extLst>
          </p:cNvPr>
          <p:cNvSpPr>
            <a:spLocks noGrp="1"/>
          </p:cNvSpPr>
          <p:nvPr>
            <p:ph type="title"/>
          </p:nvPr>
        </p:nvSpPr>
        <p:spPr>
          <a:xfrm>
            <a:off x="2231136" y="984570"/>
            <a:ext cx="7729728" cy="1188720"/>
          </a:xfrm>
        </p:spPr>
        <p:txBody>
          <a:bodyPr/>
          <a:lstStyle/>
          <a:p>
            <a:r>
              <a:rPr lang="en-US" dirty="0"/>
              <a:t>What affects solar efficiency?</a:t>
            </a:r>
          </a:p>
        </p:txBody>
      </p:sp>
      <p:sp>
        <p:nvSpPr>
          <p:cNvPr id="3" name="Content Placeholder 2">
            <a:extLst>
              <a:ext uri="{FF2B5EF4-FFF2-40B4-BE49-F238E27FC236}">
                <a16:creationId xmlns:a16="http://schemas.microsoft.com/office/drawing/2014/main" id="{10922BB1-9B16-F445-9A8B-3E0FF5EFF863}"/>
              </a:ext>
            </a:extLst>
          </p:cNvPr>
          <p:cNvSpPr>
            <a:spLocks noGrp="1"/>
          </p:cNvSpPr>
          <p:nvPr>
            <p:ph idx="1"/>
          </p:nvPr>
        </p:nvSpPr>
        <p:spPr/>
        <p:txBody>
          <a:bodyPr>
            <a:normAutofit/>
          </a:bodyPr>
          <a:lstStyle/>
          <a:p>
            <a:pPr lvl="0"/>
            <a:r>
              <a:rPr lang="en-US" sz="3200" dirty="0"/>
              <a:t>Weather can play a critical role in solar system use. </a:t>
            </a:r>
          </a:p>
          <a:p>
            <a:pPr lvl="0"/>
            <a:r>
              <a:rPr lang="en-US" sz="3200" dirty="0"/>
              <a:t>Consider the short-term weather forecast.</a:t>
            </a:r>
          </a:p>
          <a:p>
            <a:pPr lvl="0"/>
            <a:r>
              <a:rPr lang="en-US" sz="3200" dirty="0"/>
              <a:t>Clouds will reduce the amount of solar panel output</a:t>
            </a:r>
          </a:p>
          <a:p>
            <a:pPr lvl="0"/>
            <a:endParaRPr lang="en-US" dirty="0"/>
          </a:p>
          <a:p>
            <a:endParaRPr lang="en-US" dirty="0"/>
          </a:p>
          <a:p>
            <a:endParaRPr lang="en-US" dirty="0"/>
          </a:p>
        </p:txBody>
      </p:sp>
    </p:spTree>
    <p:extLst>
      <p:ext uri="{BB962C8B-B14F-4D97-AF65-F5344CB8AC3E}">
        <p14:creationId xmlns:p14="http://schemas.microsoft.com/office/powerpoint/2010/main" val="289026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8B90-37F2-BE4D-83EB-5311D1859358}"/>
              </a:ext>
            </a:extLst>
          </p:cNvPr>
          <p:cNvSpPr>
            <a:spLocks noGrp="1"/>
          </p:cNvSpPr>
          <p:nvPr>
            <p:ph type="title"/>
          </p:nvPr>
        </p:nvSpPr>
        <p:spPr/>
        <p:txBody>
          <a:bodyPr/>
          <a:lstStyle/>
          <a:p>
            <a:r>
              <a:rPr lang="en-US" dirty="0"/>
              <a:t>Understand your operating environment</a:t>
            </a:r>
          </a:p>
        </p:txBody>
      </p:sp>
      <p:sp>
        <p:nvSpPr>
          <p:cNvPr id="3" name="Content Placeholder 2">
            <a:extLst>
              <a:ext uri="{FF2B5EF4-FFF2-40B4-BE49-F238E27FC236}">
                <a16:creationId xmlns:a16="http://schemas.microsoft.com/office/drawing/2014/main" id="{10922BB1-9B16-F445-9A8B-3E0FF5EFF863}"/>
              </a:ext>
            </a:extLst>
          </p:cNvPr>
          <p:cNvSpPr>
            <a:spLocks noGrp="1"/>
          </p:cNvSpPr>
          <p:nvPr>
            <p:ph idx="1"/>
          </p:nvPr>
        </p:nvSpPr>
        <p:spPr/>
        <p:txBody>
          <a:bodyPr>
            <a:normAutofit fontScale="92500"/>
          </a:bodyPr>
          <a:lstStyle/>
          <a:p>
            <a:pPr lvl="0"/>
            <a:r>
              <a:rPr lang="en-US" sz="3200" dirty="0"/>
              <a:t>Your operating environment will dictate what kind of solar panels you need to take with you.</a:t>
            </a:r>
          </a:p>
          <a:p>
            <a:pPr lvl="0"/>
            <a:r>
              <a:rPr lang="en-US" sz="3200" dirty="0"/>
              <a:t>How many hours of sunlight can you reasonably expect?</a:t>
            </a:r>
          </a:p>
          <a:p>
            <a:pPr lvl="0"/>
            <a:r>
              <a:rPr lang="en-US" sz="3200" dirty="0"/>
              <a:t>Will there be times your location will be shaded?</a:t>
            </a:r>
          </a:p>
          <a:p>
            <a:endParaRPr lang="en-US" dirty="0"/>
          </a:p>
        </p:txBody>
      </p:sp>
    </p:spTree>
    <p:extLst>
      <p:ext uri="{BB962C8B-B14F-4D97-AF65-F5344CB8AC3E}">
        <p14:creationId xmlns:p14="http://schemas.microsoft.com/office/powerpoint/2010/main" val="217381605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52282</TotalTime>
  <Words>1828</Words>
  <Application>Microsoft Macintosh PowerPoint</Application>
  <PresentationFormat>Widescreen</PresentationFormat>
  <Paragraphs>129</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Gill Sans MT</vt:lpstr>
      <vt:lpstr>Parcel</vt:lpstr>
      <vt:lpstr>PowerPoint Presentation</vt:lpstr>
      <vt:lpstr>Please Understand</vt:lpstr>
      <vt:lpstr>SAFeTY</vt:lpstr>
      <vt:lpstr>Solar Power Primer</vt:lpstr>
      <vt:lpstr>Solar Power Primer</vt:lpstr>
      <vt:lpstr>Benefits of solar for portable ham radio operations </vt:lpstr>
      <vt:lpstr>How much solar do you need?</vt:lpstr>
      <vt:lpstr>What affects solar efficiency?</vt:lpstr>
      <vt:lpstr>Understand your operating environment</vt:lpstr>
      <vt:lpstr>What do you really need?</vt:lpstr>
      <vt:lpstr>Step one in the process</vt:lpstr>
      <vt:lpstr>The inline meter and how it works</vt:lpstr>
      <vt:lpstr>Battery Storage</vt:lpstr>
      <vt:lpstr>Standard Lead-Acid batteries</vt:lpstr>
      <vt:lpstr>Sealed lead-acid batteries</vt:lpstr>
      <vt:lpstr>AGM – absorbed glass mat batteries</vt:lpstr>
      <vt:lpstr>Gel-cell batteries</vt:lpstr>
      <vt:lpstr>Lithium batteries</vt:lpstr>
      <vt:lpstr>Lithium batteries</vt:lpstr>
      <vt:lpstr>Lithium batteries</vt:lpstr>
      <vt:lpstr>Solar Panels</vt:lpstr>
      <vt:lpstr>  Monocrystalline silicon </vt:lpstr>
      <vt:lpstr>Advantages of these panels include:</vt:lpstr>
      <vt:lpstr>Polycrystalline silicon</vt:lpstr>
      <vt:lpstr>Thin-Film</vt:lpstr>
      <vt:lpstr>Foldable or suitcase</vt:lpstr>
      <vt:lpstr>Foldable or suitcase</vt:lpstr>
      <vt:lpstr>Why do you need a controller?</vt:lpstr>
      <vt:lpstr>Charge Controllers</vt:lpstr>
      <vt:lpstr>Shunt Controller</vt:lpstr>
      <vt:lpstr>PWM Controller</vt:lpstr>
      <vt:lpstr>PWM Controller</vt:lpstr>
      <vt:lpstr>MPPT Controller</vt:lpstr>
      <vt:lpstr>MPPT Controller</vt:lpstr>
      <vt:lpstr>MPPT Controller</vt:lpstr>
      <vt:lpstr>MPPT Controller</vt:lpstr>
      <vt:lpstr>In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power for ham radio</dc:title>
  <dc:creator>Rulon Swensen</dc:creator>
  <cp:lastModifiedBy>Rulon Swensen</cp:lastModifiedBy>
  <cp:revision>41</cp:revision>
  <dcterms:created xsi:type="dcterms:W3CDTF">2021-03-23T03:40:07Z</dcterms:created>
  <dcterms:modified xsi:type="dcterms:W3CDTF">2021-05-12T03:54:12Z</dcterms:modified>
</cp:coreProperties>
</file>