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76" r:id="rId3"/>
    <p:sldId id="27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88656-70A3-DD40-973E-BC46E3753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QUALIFIED TO WEAR THIS HAT?</a:t>
            </a:r>
          </a:p>
        </p:txBody>
      </p:sp>
      <p:pic>
        <p:nvPicPr>
          <p:cNvPr id="9" name="Content Placeholder 8" descr="A close-up of a hat&#10;&#10;Description automatically generated">
            <a:extLst>
              <a:ext uri="{FF2B5EF4-FFF2-40B4-BE49-F238E27FC236}">
                <a16:creationId xmlns:a16="http://schemas.microsoft.com/office/drawing/2014/main" id="{F9B87D7E-6A4E-4A41-89D6-6509A9BF3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0909" y="2123584"/>
            <a:ext cx="5461686" cy="4315707"/>
          </a:xfrm>
        </p:spPr>
      </p:pic>
    </p:spTree>
    <p:extLst>
      <p:ext uri="{BB962C8B-B14F-4D97-AF65-F5344CB8AC3E}">
        <p14:creationId xmlns:p14="http://schemas.microsoft.com/office/powerpoint/2010/main" val="1509007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B065-5910-C841-BBCB-EBE80EABA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CONTROL OPERATOR…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4BA7C-8A79-F64B-9D53-8016494C2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…has a clear speaking voice</a:t>
            </a:r>
          </a:p>
          <a:p>
            <a:r>
              <a:rPr lang="en-US" dirty="0"/>
              <a:t>…controls his or her tone of voice</a:t>
            </a:r>
          </a:p>
          <a:p>
            <a:r>
              <a:rPr lang="en-US" dirty="0"/>
              <a:t>…has good command of the English language</a:t>
            </a:r>
          </a:p>
          <a:p>
            <a:r>
              <a:rPr lang="en-US" dirty="0"/>
              <a:t>…can handle physical and mental stress for long periods</a:t>
            </a:r>
          </a:p>
          <a:p>
            <a:r>
              <a:rPr lang="en-US" dirty="0"/>
              <a:t>…can listen and respond in a noisy/chaotic environment</a:t>
            </a:r>
          </a:p>
          <a:p>
            <a:r>
              <a:rPr lang="en-US" dirty="0"/>
              <a:t>…has good hearing  (combination mic/headsets really help)</a:t>
            </a:r>
          </a:p>
          <a:p>
            <a:r>
              <a:rPr lang="en-US" dirty="0"/>
              <a:t>…writes legibly</a:t>
            </a:r>
          </a:p>
        </p:txBody>
      </p:sp>
    </p:spTree>
    <p:extLst>
      <p:ext uri="{BB962C8B-B14F-4D97-AF65-F5344CB8AC3E}">
        <p14:creationId xmlns:p14="http://schemas.microsoft.com/office/powerpoint/2010/main" val="279872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4E26E-AB7F-8A44-B71B-3BC4C4A8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CONTROL OPERATOR…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84DFD-0056-0B46-A066-D2E1771FF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…enforces net discipline (in a nice way)</a:t>
            </a:r>
          </a:p>
          <a:p>
            <a:r>
              <a:rPr lang="en-US" dirty="0"/>
              <a:t>…uses tactical calls when assigned</a:t>
            </a:r>
          </a:p>
          <a:p>
            <a:r>
              <a:rPr lang="en-US" dirty="0"/>
              <a:t>…uses plain English – no “10” codes or ”Q” signals</a:t>
            </a:r>
          </a:p>
          <a:p>
            <a:r>
              <a:rPr lang="en-US" dirty="0"/>
              <a:t>…uses standard phonetics</a:t>
            </a:r>
          </a:p>
          <a:p>
            <a:r>
              <a:rPr lang="en-US" dirty="0"/>
              <a:t>…performs welfare checks</a:t>
            </a:r>
          </a:p>
          <a:p>
            <a:r>
              <a:rPr lang="en-US" dirty="0"/>
              <a:t>…thinks before “keying” the mic</a:t>
            </a:r>
          </a:p>
        </p:txBody>
      </p:sp>
    </p:spTree>
    <p:extLst>
      <p:ext uri="{BB962C8B-B14F-4D97-AF65-F5344CB8AC3E}">
        <p14:creationId xmlns:p14="http://schemas.microsoft.com/office/powerpoint/2010/main" val="4027997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90A5D-D522-1D41-A780-76254E5C0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CONTROL OPERATOR…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3834B-64C0-4848-B063-D1DE1C089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…is as concise as possible</a:t>
            </a:r>
          </a:p>
          <a:p>
            <a:r>
              <a:rPr lang="en-US" dirty="0"/>
              <a:t>…knows how to operate the radio</a:t>
            </a:r>
          </a:p>
          <a:p>
            <a:r>
              <a:rPr lang="en-US" dirty="0"/>
              <a:t>…frequently identifies name, call sign and reason for the net</a:t>
            </a:r>
          </a:p>
          <a:p>
            <a:r>
              <a:rPr lang="en-US" dirty="0"/>
              <a:t>…transmits only facts, not conjecture</a:t>
            </a:r>
          </a:p>
          <a:p>
            <a:r>
              <a:rPr lang="en-US" dirty="0"/>
              <a:t>…knows when it is time to take a break</a:t>
            </a:r>
          </a:p>
        </p:txBody>
      </p:sp>
    </p:spTree>
    <p:extLst>
      <p:ext uri="{BB962C8B-B14F-4D97-AF65-F5344CB8AC3E}">
        <p14:creationId xmlns:p14="http://schemas.microsoft.com/office/powerpoint/2010/main" val="2447525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9FA39-0D35-BA47-9BE1-03D94F217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52BEE-E072-7E4B-AF73-47CDA1C3A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“All stations standby” or “All stations hold your traffic”</a:t>
            </a:r>
          </a:p>
          <a:p>
            <a:r>
              <a:rPr lang="en-US" dirty="0"/>
              <a:t>“Pass messages no faster than you can write them”</a:t>
            </a:r>
          </a:p>
          <a:p>
            <a:r>
              <a:rPr lang="en-US" dirty="0"/>
              <a:t>“Pass messages in five-word groups”</a:t>
            </a:r>
          </a:p>
          <a:p>
            <a:r>
              <a:rPr lang="en-US" dirty="0"/>
              <a:t>“Use phonetics when spelling”</a:t>
            </a:r>
          </a:p>
        </p:txBody>
      </p:sp>
    </p:spTree>
    <p:extLst>
      <p:ext uri="{BB962C8B-B14F-4D97-AF65-F5344CB8AC3E}">
        <p14:creationId xmlns:p14="http://schemas.microsoft.com/office/powerpoint/2010/main" val="1160052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47A64-CFF2-3343-B51D-0EADAD6FE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 NET PROWORDS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E5E0D-9909-A747-9A8F-6311886D3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 – I have finished , your turn (good for simplex)</a:t>
            </a:r>
          </a:p>
          <a:p>
            <a:r>
              <a:rPr lang="en-US" dirty="0"/>
              <a:t>ROGER – Message understood</a:t>
            </a:r>
          </a:p>
          <a:p>
            <a:r>
              <a:rPr lang="en-US" dirty="0"/>
              <a:t>COPY THAT – Alternate for Roger</a:t>
            </a:r>
          </a:p>
          <a:p>
            <a:r>
              <a:rPr lang="en-US" dirty="0"/>
              <a:t>STANDING BY – I am awaiting further transmissions</a:t>
            </a:r>
          </a:p>
          <a:p>
            <a:r>
              <a:rPr lang="en-US" dirty="0"/>
              <a:t>OUT – This communication is concluded</a:t>
            </a:r>
          </a:p>
          <a:p>
            <a:r>
              <a:rPr lang="en-US" dirty="0"/>
              <a:t>WILCO – I understand and will comply</a:t>
            </a:r>
          </a:p>
          <a:p>
            <a:r>
              <a:rPr lang="en-US" dirty="0"/>
              <a:t>OFF THE AIR – Self Explanatory</a:t>
            </a:r>
          </a:p>
          <a:p>
            <a:r>
              <a:rPr lang="en-US" dirty="0"/>
              <a:t>BREAK – I want to talk or interject (should be used sparingly)</a:t>
            </a:r>
          </a:p>
        </p:txBody>
      </p:sp>
    </p:spTree>
    <p:extLst>
      <p:ext uri="{BB962C8B-B14F-4D97-AF65-F5344CB8AC3E}">
        <p14:creationId xmlns:p14="http://schemas.microsoft.com/office/powerpoint/2010/main" val="4090475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FCBFF-A1AB-9442-AC32-7790AAB9C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HANDLING PROWORDS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5F894-FDC7-A548-9DFF-AB62BF292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AFTER “Say again word after…”</a:t>
            </a:r>
          </a:p>
          <a:p>
            <a:r>
              <a:rPr lang="en-US" dirty="0"/>
              <a:t>WORD BEFORE “Say again word before…”</a:t>
            </a:r>
          </a:p>
          <a:p>
            <a:r>
              <a:rPr lang="en-US" dirty="0"/>
              <a:t>BETWEEN “Say again word between … and …”</a:t>
            </a:r>
          </a:p>
          <a:p>
            <a:r>
              <a:rPr lang="en-US" dirty="0"/>
              <a:t>ALL AFTER “Say again all after…”</a:t>
            </a:r>
          </a:p>
          <a:p>
            <a:r>
              <a:rPr lang="en-US" dirty="0"/>
              <a:t>ALL BEFORE “Say again all before…”</a:t>
            </a:r>
          </a:p>
        </p:txBody>
      </p:sp>
    </p:spTree>
    <p:extLst>
      <p:ext uri="{BB962C8B-B14F-4D97-AF65-F5344CB8AC3E}">
        <p14:creationId xmlns:p14="http://schemas.microsoft.com/office/powerpoint/2010/main" val="2932585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4AE16-9D93-014A-AC7E-C10EBE065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PHONETIC ALPHABET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9EC52-3433-7A4E-B9A9-C11FC275E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67906"/>
            <a:ext cx="9613861" cy="4421737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A – ALFA (al-fa)			N – November (no-VEM-</a:t>
            </a:r>
            <a:r>
              <a:rPr lang="en-US" sz="1600" dirty="0" err="1"/>
              <a:t>ber</a:t>
            </a:r>
            <a:r>
              <a:rPr lang="en-US" sz="1600" dirty="0"/>
              <a:t>)</a:t>
            </a:r>
          </a:p>
          <a:p>
            <a:r>
              <a:rPr lang="en-US" sz="1600" dirty="0"/>
              <a:t>B – </a:t>
            </a:r>
            <a:r>
              <a:rPr lang="en-US" sz="1600" dirty="0" err="1"/>
              <a:t>Brovo</a:t>
            </a:r>
            <a:r>
              <a:rPr lang="en-US" sz="1600" dirty="0"/>
              <a:t> (BRAH-</a:t>
            </a:r>
            <a:r>
              <a:rPr lang="en-US" sz="1600" dirty="0" err="1"/>
              <a:t>voh</a:t>
            </a:r>
            <a:r>
              <a:rPr lang="en-US" sz="1600" dirty="0"/>
              <a:t>)		O – Oscar (OSS-</a:t>
            </a:r>
            <a:r>
              <a:rPr lang="en-US" sz="1600" dirty="0" err="1"/>
              <a:t>cah</a:t>
            </a:r>
            <a:r>
              <a:rPr lang="en-US" sz="1600" dirty="0"/>
              <a:t>)</a:t>
            </a:r>
          </a:p>
          <a:p>
            <a:r>
              <a:rPr lang="en-US" sz="1600" dirty="0"/>
              <a:t>C – Charlie (CHAR-lee)		P – Papa (PAH-PAH)</a:t>
            </a:r>
          </a:p>
          <a:p>
            <a:r>
              <a:rPr lang="en-US" sz="1600" dirty="0"/>
              <a:t>D – Delta (DELL-</a:t>
            </a:r>
            <a:r>
              <a:rPr lang="en-US" sz="1600" dirty="0" err="1"/>
              <a:t>tah</a:t>
            </a:r>
            <a:r>
              <a:rPr lang="en-US" sz="1600" dirty="0"/>
              <a:t>)		Q – Quebec (kay-BEC)</a:t>
            </a:r>
          </a:p>
          <a:p>
            <a:r>
              <a:rPr lang="en-US" sz="1600" dirty="0"/>
              <a:t>E – Echo (ECH-oh)		R – Romeo (ROW-me-oh)</a:t>
            </a:r>
          </a:p>
          <a:p>
            <a:r>
              <a:rPr lang="en-US" sz="1600" dirty="0"/>
              <a:t>F – Foxtrot (FOKS-trot)		S – Sierra (SEE-air-rah)</a:t>
            </a:r>
          </a:p>
          <a:p>
            <a:r>
              <a:rPr lang="en-US" sz="1600" dirty="0"/>
              <a:t>G – Golf (GOLF)			T – Tango (TANG-go)</a:t>
            </a:r>
          </a:p>
          <a:p>
            <a:r>
              <a:rPr lang="en-US" sz="1600" dirty="0"/>
              <a:t>H – Hotel (HOH-</a:t>
            </a:r>
            <a:r>
              <a:rPr lang="en-US" sz="1600" dirty="0" err="1"/>
              <a:t>tel</a:t>
            </a:r>
            <a:r>
              <a:rPr lang="en-US" sz="1600" dirty="0"/>
              <a:t>)		U – Uniform (YOU-</a:t>
            </a:r>
            <a:r>
              <a:rPr lang="en-US" sz="1600" dirty="0" err="1"/>
              <a:t>ni</a:t>
            </a:r>
            <a:r>
              <a:rPr lang="en-US" sz="1600" dirty="0"/>
              <a:t>-form)</a:t>
            </a:r>
          </a:p>
          <a:p>
            <a:r>
              <a:rPr lang="en-US" sz="1600" dirty="0"/>
              <a:t>I – India (IN-dee-ah)		V – Victor (VIK-tor)</a:t>
            </a:r>
          </a:p>
          <a:p>
            <a:r>
              <a:rPr lang="en-US" sz="1600" dirty="0"/>
              <a:t>J – Juliet (JU-lee=</a:t>
            </a:r>
            <a:r>
              <a:rPr lang="en-US" sz="1600" dirty="0" err="1"/>
              <a:t>ett</a:t>
            </a:r>
            <a:r>
              <a:rPr lang="en-US" sz="1600" dirty="0"/>
              <a:t>)		W – Whiskey (WISS-key)</a:t>
            </a:r>
          </a:p>
          <a:p>
            <a:r>
              <a:rPr lang="en-US" sz="1600" dirty="0"/>
              <a:t>K – Kilo (KEY-</a:t>
            </a:r>
            <a:r>
              <a:rPr lang="en-US" sz="1600" dirty="0" err="1"/>
              <a:t>loh</a:t>
            </a:r>
            <a:r>
              <a:rPr lang="en-US" sz="1600" dirty="0"/>
              <a:t>)			X – X-ray (ECKS-ray)</a:t>
            </a:r>
          </a:p>
          <a:p>
            <a:r>
              <a:rPr lang="en-US" sz="1600" dirty="0"/>
              <a:t>L – Lima (LEE-</a:t>
            </a:r>
            <a:r>
              <a:rPr lang="en-US" sz="1600" dirty="0" err="1"/>
              <a:t>mah</a:t>
            </a:r>
            <a:r>
              <a:rPr lang="en-US" sz="1600" dirty="0"/>
              <a:t>)		Y – Yankee (YANK-key)</a:t>
            </a:r>
          </a:p>
          <a:p>
            <a:r>
              <a:rPr lang="en-US" sz="1600" dirty="0"/>
              <a:t>M – Mike (MIKE)			Z – Zulu (ZOO-loo)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15965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AF8DA-B343-F146-AE63-33DBCE3F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PRONUNCIATION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CFD6E-EC66-184F-B238-0F655F6ED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03684"/>
          </a:xfrm>
        </p:spPr>
        <p:txBody>
          <a:bodyPr>
            <a:normAutofit/>
          </a:bodyPr>
          <a:lstStyle/>
          <a:p>
            <a:r>
              <a:rPr lang="en-US" dirty="0"/>
              <a:t>1 – one (</a:t>
            </a:r>
            <a:r>
              <a:rPr lang="en-US" dirty="0" err="1"/>
              <a:t>Wun</a:t>
            </a:r>
            <a:r>
              <a:rPr lang="en-US" dirty="0"/>
              <a:t>)			6 – six (Sicks)</a:t>
            </a:r>
          </a:p>
          <a:p>
            <a:r>
              <a:rPr lang="en-US" dirty="0"/>
              <a:t>2 – two (TOOO)			7 – seven (SEV-in)</a:t>
            </a:r>
          </a:p>
          <a:p>
            <a:r>
              <a:rPr lang="en-US" dirty="0"/>
              <a:t>3 – three (THUH-</a:t>
            </a:r>
            <a:r>
              <a:rPr lang="en-US" dirty="0" err="1"/>
              <a:t>ree</a:t>
            </a:r>
            <a:r>
              <a:rPr lang="en-US" dirty="0"/>
              <a:t>)		8 – eight (ATE)</a:t>
            </a:r>
          </a:p>
          <a:p>
            <a:r>
              <a:rPr lang="en-US" dirty="0"/>
              <a:t>4 – four (FOH-</a:t>
            </a:r>
            <a:r>
              <a:rPr lang="en-US" dirty="0" err="1"/>
              <a:t>wer</a:t>
            </a:r>
            <a:r>
              <a:rPr lang="en-US" dirty="0"/>
              <a:t>)		9 – nine (NINE-er)</a:t>
            </a:r>
          </a:p>
          <a:p>
            <a:r>
              <a:rPr lang="en-US" dirty="0"/>
              <a:t>5 – five (FY-</a:t>
            </a:r>
            <a:r>
              <a:rPr lang="en-US" dirty="0" err="1"/>
              <a:t>ive</a:t>
            </a:r>
            <a:r>
              <a:rPr lang="en-US" dirty="0"/>
              <a:t>)			0 – zero (ZEE-row)*</a:t>
            </a:r>
          </a:p>
          <a:p>
            <a:endParaRPr lang="en-US" dirty="0"/>
          </a:p>
          <a:p>
            <a:r>
              <a:rPr lang="en-US" dirty="0"/>
              <a:t>* Zero is never “oh”</a:t>
            </a:r>
          </a:p>
          <a:p>
            <a:r>
              <a:rPr lang="en-US" dirty="0"/>
              <a:t>Numbers are always pronounced individually</a:t>
            </a:r>
          </a:p>
          <a:p>
            <a:r>
              <a:rPr lang="en-US" dirty="0"/>
              <a:t>Use the word “decimal</a:t>
            </a:r>
            <a:r>
              <a:rPr lang="en-US"/>
              <a:t>” instead of “dot”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45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18A5E-A368-6249-B4E1-7B48002BD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3016A-AA2F-054F-A504-FABD82B8F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“Answer”				”Emergency”</a:t>
            </a:r>
          </a:p>
          <a:p>
            <a:r>
              <a:rPr lang="en-US" dirty="0"/>
              <a:t>“Question”				”Relay”</a:t>
            </a:r>
          </a:p>
          <a:p>
            <a:r>
              <a:rPr lang="en-US" dirty="0"/>
              <a:t>“Info”				”Break”</a:t>
            </a:r>
          </a:p>
          <a:p>
            <a:r>
              <a:rPr lang="en-US" dirty="0"/>
              <a:t>“Priority”				“Your call sign”</a:t>
            </a:r>
          </a:p>
          <a:p>
            <a:r>
              <a:rPr lang="en-US" dirty="0"/>
              <a:t>“Medical”</a:t>
            </a:r>
          </a:p>
        </p:txBody>
      </p:sp>
    </p:spTree>
    <p:extLst>
      <p:ext uri="{BB962C8B-B14F-4D97-AF65-F5344CB8AC3E}">
        <p14:creationId xmlns:p14="http://schemas.microsoft.com/office/powerpoint/2010/main" val="3647849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B6871-90CD-A146-B4D7-877B27B4F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RULES OF A DIRECTED 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80B5A-B570-D147-9101-4B3DA53F3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your call sign and purpose of the net every 10 minutes</a:t>
            </a:r>
          </a:p>
          <a:p>
            <a:r>
              <a:rPr lang="en-US" dirty="0"/>
              <a:t>Emergency traffic always trumps the net</a:t>
            </a:r>
          </a:p>
          <a:p>
            <a:r>
              <a:rPr lang="en-US" dirty="0"/>
              <a:t>Insist that all net traffic go through net control</a:t>
            </a:r>
          </a:p>
          <a:p>
            <a:r>
              <a:rPr lang="en-US" dirty="0"/>
              <a:t>Any non-net traffic should be directed to another frequency</a:t>
            </a:r>
          </a:p>
          <a:p>
            <a:r>
              <a:rPr lang="en-US" dirty="0"/>
              <a:t>You do not own the frequency during a net – share when needed</a:t>
            </a:r>
          </a:p>
          <a:p>
            <a:r>
              <a:rPr lang="en-US" dirty="0"/>
              <a:t>Be courteous and professional</a:t>
            </a:r>
          </a:p>
        </p:txBody>
      </p:sp>
    </p:spTree>
    <p:extLst>
      <p:ext uri="{BB962C8B-B14F-4D97-AF65-F5344CB8AC3E}">
        <p14:creationId xmlns:p14="http://schemas.microsoft.com/office/powerpoint/2010/main" val="167268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B0641-4E73-0A43-B848-A4BBD6280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TAKE CONTROL?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BF5786B-42E4-084A-AADD-990616563F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4280" y="2111491"/>
            <a:ext cx="6610865" cy="4383290"/>
          </a:xfrm>
        </p:spPr>
      </p:pic>
    </p:spTree>
    <p:extLst>
      <p:ext uri="{BB962C8B-B14F-4D97-AF65-F5344CB8AC3E}">
        <p14:creationId xmlns:p14="http://schemas.microsoft.com/office/powerpoint/2010/main" val="1230120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CA169-CCC7-FF44-BF3D-F5A4D7A1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CROWDED 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4AEBA-B13D-A946-AA12-DB4E0C799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by suffix groups. (example)  A-F, G-L, M-R, S-Z</a:t>
            </a:r>
          </a:p>
          <a:p>
            <a:r>
              <a:rPr lang="en-US" dirty="0"/>
              <a:t>OR… by traffic label. (example) Immediate, Priority, Routine</a:t>
            </a:r>
          </a:p>
          <a:p>
            <a:endParaRPr lang="en-US" dirty="0"/>
          </a:p>
          <a:p>
            <a:r>
              <a:rPr lang="en-US" dirty="0"/>
              <a:t>Relays.  Ask if anyone else can hear the station and then ask them to relay what they heard</a:t>
            </a:r>
          </a:p>
          <a:p>
            <a:r>
              <a:rPr lang="en-US" dirty="0"/>
              <a:t>Doubles.  Try to pick up at least one letter and ask to call again.</a:t>
            </a:r>
          </a:p>
          <a:p>
            <a:pPr lvl="1"/>
            <a:r>
              <a:rPr lang="en-US" dirty="0"/>
              <a:t>Example  “Call sign with suffix letter of “k”, please call again.</a:t>
            </a:r>
          </a:p>
          <a:p>
            <a:pPr marL="457200" lvl="1" indent="0">
              <a:buNone/>
            </a:pPr>
            <a:r>
              <a:rPr lang="en-US" dirty="0"/>
              <a:t>   Then ask for others who may have doubled.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3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ECAE-8B2B-F647-9A13-CBFDC249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become proficient?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B3E37-8DF2-8148-8C08-1BDE1623B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885023"/>
          </a:xfrm>
        </p:spPr>
        <p:txBody>
          <a:bodyPr>
            <a:normAutofit/>
          </a:bodyPr>
          <a:lstStyle/>
          <a:p>
            <a:r>
              <a:rPr lang="en-US" dirty="0"/>
              <a:t>Volunteer to call our net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Listen to other nets and learn what they do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Volunteer to call our net again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 may be called upon in an emergency to be NCO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913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48BC8-9458-234C-96E3-BFF8A5949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LOGS and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DFC23-996B-A548-B6F6-BEC7FFD45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necessary forms</a:t>
            </a:r>
          </a:p>
          <a:p>
            <a:r>
              <a:rPr lang="en-US" dirty="0"/>
              <a:t>ICS-211a	Check in list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ICS-213	General message form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ICS-214	Activity Log</a:t>
            </a:r>
          </a:p>
        </p:txBody>
      </p:sp>
    </p:spTree>
    <p:extLst>
      <p:ext uri="{BB962C8B-B14F-4D97-AF65-F5344CB8AC3E}">
        <p14:creationId xmlns:p14="http://schemas.microsoft.com/office/powerpoint/2010/main" val="3249732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C69AF-37F3-3646-A5D0-54AABABEF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PART OF THE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19C3E-76AF-164D-9B86-B496A8B71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17" y="2355574"/>
            <a:ext cx="10079622" cy="3839033"/>
          </a:xfrm>
        </p:spPr>
        <p:txBody>
          <a:bodyPr>
            <a:normAutofit/>
          </a:bodyPr>
          <a:lstStyle/>
          <a:p>
            <a:r>
              <a:rPr lang="en-US" sz="3600" dirty="0"/>
              <a:t>LEARN WHAT YOU NEED TO KNOW</a:t>
            </a:r>
          </a:p>
          <a:p>
            <a:endParaRPr lang="en-US" sz="3600" dirty="0"/>
          </a:p>
          <a:p>
            <a:r>
              <a:rPr lang="en-US" sz="3600" dirty="0"/>
              <a:t>SIGN UP TO CALL THE NET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WE CAN HELP YOU BECOME GOOD AT IT</a:t>
            </a:r>
          </a:p>
        </p:txBody>
      </p:sp>
    </p:spTree>
    <p:extLst>
      <p:ext uri="{BB962C8B-B14F-4D97-AF65-F5344CB8AC3E}">
        <p14:creationId xmlns:p14="http://schemas.microsoft.com/office/powerpoint/2010/main" val="350881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D73B0-983B-FA42-BCF9-51A591D86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ANYTIME – ANYWHERE – ANY CONDITION</a:t>
            </a:r>
          </a:p>
        </p:txBody>
      </p:sp>
      <p:pic>
        <p:nvPicPr>
          <p:cNvPr id="5" name="Content Placeholder 4" descr="A picture containing water, outdoor, sport, ocean&#10;&#10;Description automatically generated">
            <a:extLst>
              <a:ext uri="{FF2B5EF4-FFF2-40B4-BE49-F238E27FC236}">
                <a16:creationId xmlns:a16="http://schemas.microsoft.com/office/drawing/2014/main" id="{E78057B4-F662-A842-955D-E2BBB84D1E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969" y="2236573"/>
            <a:ext cx="8794074" cy="3943734"/>
          </a:xfrm>
        </p:spPr>
      </p:pic>
    </p:spTree>
    <p:extLst>
      <p:ext uri="{BB962C8B-B14F-4D97-AF65-F5344CB8AC3E}">
        <p14:creationId xmlns:p14="http://schemas.microsoft.com/office/powerpoint/2010/main" val="400378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6FEB-47E1-5647-89F9-7B0B505F9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1610139"/>
            <a:ext cx="8144134" cy="2653748"/>
          </a:xfrm>
        </p:spPr>
        <p:txBody>
          <a:bodyPr/>
          <a:lstStyle/>
          <a:p>
            <a:r>
              <a:rPr lang="en-US" dirty="0"/>
              <a:t>PRINCIPLES OF AMATEUR RADIO NET CONTROL</a:t>
            </a:r>
          </a:p>
        </p:txBody>
      </p:sp>
    </p:spTree>
    <p:extLst>
      <p:ext uri="{BB962C8B-B14F-4D97-AF65-F5344CB8AC3E}">
        <p14:creationId xmlns:p14="http://schemas.microsoft.com/office/powerpoint/2010/main" val="192824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5534D-F8CA-234C-B2F1-147A401C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Amateur Radio Net?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A2147-E4CA-564D-B0E9-38C4F4904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Amateur Radio Net exists whenever 3 or more operators are simultaneous contact with each other for the purpose of exchanging information or passing informal or official traffic.</a:t>
            </a:r>
          </a:p>
        </p:txBody>
      </p:sp>
    </p:spTree>
    <p:extLst>
      <p:ext uri="{BB962C8B-B14F-4D97-AF65-F5344CB8AC3E}">
        <p14:creationId xmlns:p14="http://schemas.microsoft.com/office/powerpoint/2010/main" val="21323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74DB-B0B8-404F-A1E6-D29107E8E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B3E7C-7087-6F4F-8567-81176CE99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Net – Stations call each other directly to pass traffic</a:t>
            </a:r>
          </a:p>
          <a:p>
            <a:endParaRPr lang="en-US" dirty="0"/>
          </a:p>
          <a:p>
            <a:r>
              <a:rPr lang="en-US" dirty="0"/>
              <a:t>Directed Net – Stations call only net </a:t>
            </a:r>
            <a:r>
              <a:rPr lang="en-US" dirty="0" err="1"/>
              <a:t>contro</a:t>
            </a:r>
            <a:r>
              <a:rPr lang="en-US" dirty="0"/>
              <a:t> directly, go direct to other stations only with the net controller permission.</a:t>
            </a:r>
          </a:p>
        </p:txBody>
      </p:sp>
    </p:spTree>
    <p:extLst>
      <p:ext uri="{BB962C8B-B14F-4D97-AF65-F5344CB8AC3E}">
        <p14:creationId xmlns:p14="http://schemas.microsoft.com/office/powerpoint/2010/main" val="115560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D076A-D5E2-C940-A4D9-12007276E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Control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FA308-24B9-8243-BA8B-637632C3D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essential part of any emergency net is the CHARACTER AND SKILL of the net control operator (NCO)</a:t>
            </a:r>
          </a:p>
          <a:p>
            <a:endParaRPr lang="en-US" dirty="0"/>
          </a:p>
          <a:p>
            <a:r>
              <a:rPr lang="en-US" dirty="0"/>
              <a:t>The NCO coordinates all net activity and shapes the EFFICIENCY OR INEFFICIENCY OF THE NET OPERATION.</a:t>
            </a:r>
          </a:p>
        </p:txBody>
      </p:sp>
    </p:spTree>
    <p:extLst>
      <p:ext uri="{BB962C8B-B14F-4D97-AF65-F5344CB8AC3E}">
        <p14:creationId xmlns:p14="http://schemas.microsoft.com/office/powerpoint/2010/main" val="261474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9AEFC-FD23-1542-A213-40E3517FB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TARC EMERGENCY 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21D43-7C39-F740-97DF-4998E91D4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 Net – Official traffic between operation area command staff and the EOC</a:t>
            </a:r>
          </a:p>
          <a:p>
            <a:r>
              <a:rPr lang="en-US" dirty="0"/>
              <a:t>Message Net – Official traffic </a:t>
            </a:r>
            <a:r>
              <a:rPr lang="en-US" u="sng" dirty="0"/>
              <a:t>on behalf</a:t>
            </a:r>
            <a:r>
              <a:rPr lang="en-US" dirty="0"/>
              <a:t> of served agencies</a:t>
            </a:r>
          </a:p>
          <a:p>
            <a:r>
              <a:rPr lang="en-US" dirty="0"/>
              <a:t>Resource Net – Unofficial information and volunteer contacts</a:t>
            </a:r>
          </a:p>
          <a:p>
            <a:r>
              <a:rPr lang="en-US" dirty="0"/>
              <a:t>Tactical Net – Unofficial and official traffic of a local nature</a:t>
            </a:r>
          </a:p>
          <a:p>
            <a:r>
              <a:rPr lang="en-US" dirty="0"/>
              <a:t>Hospital Net – Official traffic with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4060916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A039C-A89F-3A4C-999D-F7277C9B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CONTROL OPERATOR…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47D80-C61E-6749-967F-4473B0496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…must have a commanding signal</a:t>
            </a:r>
          </a:p>
          <a:p>
            <a:r>
              <a:rPr lang="en-US" dirty="0"/>
              <a:t>…is in charge of the net</a:t>
            </a:r>
          </a:p>
          <a:p>
            <a:r>
              <a:rPr lang="en-US" dirty="0"/>
              <a:t>…activates and assigns resources</a:t>
            </a:r>
          </a:p>
          <a:p>
            <a:r>
              <a:rPr lang="en-US" dirty="0"/>
              <a:t>…keeps track of resources</a:t>
            </a:r>
          </a:p>
          <a:p>
            <a:r>
              <a:rPr lang="en-US" dirty="0"/>
              <a:t>…assigns tactical calls</a:t>
            </a:r>
          </a:p>
          <a:p>
            <a:r>
              <a:rPr lang="en-US" dirty="0"/>
              <a:t>…keeps a good log</a:t>
            </a:r>
          </a:p>
        </p:txBody>
      </p:sp>
    </p:spTree>
    <p:extLst>
      <p:ext uri="{BB962C8B-B14F-4D97-AF65-F5344CB8AC3E}">
        <p14:creationId xmlns:p14="http://schemas.microsoft.com/office/powerpoint/2010/main" val="348234133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{64354BC9-C56D-C94B-8A60-6E0E070C29F8}tf10001120</Template>
  <TotalTime>1692</TotalTime>
  <Words>1107</Words>
  <Application>Microsoft Macintosh PowerPoint</Application>
  <PresentationFormat>Widescreen</PresentationFormat>
  <Paragraphs>134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Trebuchet MS</vt:lpstr>
      <vt:lpstr>Berlin</vt:lpstr>
      <vt:lpstr>ARE YOU QUALIFIED TO WEAR THIS HAT?</vt:lpstr>
      <vt:lpstr>CAN YOU TAKE CONTROL?</vt:lpstr>
      <vt:lpstr>ANYTIME – ANYWHERE – ANY CONDITION</vt:lpstr>
      <vt:lpstr>PRINCIPLES OF AMATEUR RADIO NET CONTROL</vt:lpstr>
      <vt:lpstr>What is an Amateur Radio Net?</vt:lpstr>
      <vt:lpstr>Types of Nets</vt:lpstr>
      <vt:lpstr>Net Control Operator</vt:lpstr>
      <vt:lpstr>TARC EMERGENCY NETS</vt:lpstr>
      <vt:lpstr>NET CONTROL OPERATOR…</vt:lpstr>
      <vt:lpstr>NET CONTROL OPERATOR…</vt:lpstr>
      <vt:lpstr>NET CONTROL OPERATOR…</vt:lpstr>
      <vt:lpstr>NET CONTROL OPERATOR…</vt:lpstr>
      <vt:lpstr>CONTROL PHRASES</vt:lpstr>
      <vt:lpstr>VOICE NET PROWORDS</vt:lpstr>
      <vt:lpstr>MESSAGE HANDLING PROWORDS</vt:lpstr>
      <vt:lpstr>PHONETIC ALPHABET</vt:lpstr>
      <vt:lpstr>NUMBER PRONUNCIATION</vt:lpstr>
      <vt:lpstr>BREAK TAGS</vt:lpstr>
      <vt:lpstr>SOME RULES OF A DIRECTED NET</vt:lpstr>
      <vt:lpstr>CROWDED NETS</vt:lpstr>
      <vt:lpstr>How do you become proficient?</vt:lpstr>
      <vt:lpstr>LOGS and Forms</vt:lpstr>
      <vt:lpstr>BE A PART OF THE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AMATEUR RADIO NET CONTROL</dc:title>
  <dc:creator>Rulon Swensen</dc:creator>
  <cp:lastModifiedBy>Rulon Swensen</cp:lastModifiedBy>
  <cp:revision>3</cp:revision>
  <dcterms:created xsi:type="dcterms:W3CDTF">2022-02-03T16:26:51Z</dcterms:created>
  <dcterms:modified xsi:type="dcterms:W3CDTF">2023-01-02T19:37:35Z</dcterms:modified>
</cp:coreProperties>
</file>